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30"/>
  </p:notesMasterIdLst>
  <p:sldIdLst>
    <p:sldId id="290" r:id="rId3"/>
    <p:sldId id="256" r:id="rId4"/>
    <p:sldId id="298" r:id="rId5"/>
    <p:sldId id="310" r:id="rId6"/>
    <p:sldId id="291" r:id="rId7"/>
    <p:sldId id="274" r:id="rId8"/>
    <p:sldId id="292" r:id="rId9"/>
    <p:sldId id="304" r:id="rId10"/>
    <p:sldId id="275" r:id="rId11"/>
    <p:sldId id="311" r:id="rId12"/>
    <p:sldId id="277" r:id="rId13"/>
    <p:sldId id="305" r:id="rId14"/>
    <p:sldId id="258" r:id="rId15"/>
    <p:sldId id="308" r:id="rId16"/>
    <p:sldId id="307" r:id="rId17"/>
    <p:sldId id="306" r:id="rId18"/>
    <p:sldId id="279" r:id="rId19"/>
    <p:sldId id="280" r:id="rId20"/>
    <p:sldId id="281" r:id="rId21"/>
    <p:sldId id="312" r:id="rId22"/>
    <p:sldId id="303" r:id="rId23"/>
    <p:sldId id="300" r:id="rId24"/>
    <p:sldId id="286" r:id="rId25"/>
    <p:sldId id="288" r:id="rId26"/>
    <p:sldId id="313" r:id="rId27"/>
    <p:sldId id="299" r:id="rId28"/>
    <p:sldId id="315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92"/>
    <a:srgbClr val="FFFFFF"/>
    <a:srgbClr val="FFCBA7"/>
    <a:srgbClr val="6C2E9A"/>
    <a:srgbClr val="8238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080" autoAdjust="0"/>
  </p:normalViewPr>
  <p:slideViewPr>
    <p:cSldViewPr>
      <p:cViewPr>
        <p:scale>
          <a:sx n="60" d="100"/>
          <a:sy n="60" d="100"/>
        </p:scale>
        <p:origin x="-1656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25C35-978C-4FCE-9FC0-F3C3AF3DF218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776E51-46D0-4666-BF87-948F6010AF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760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Endoscopy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To demonstrate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H. pylori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caused gastritis, Marshall drank a beaker of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H. pylori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culture. He became ill with nausea and vomiting several days later. An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Endoscopy"/>
              </a:rPr>
              <a:t>endoscopy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10 days after inoculation revealed signs of gastritis and the presence of </a:t>
            </a:r>
            <a:r>
              <a:rPr lang="en-US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H. pylori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628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Enrichment: </a:t>
            </a:r>
            <a:r>
              <a:rPr lang="en-US" dirty="0" smtClean="0"/>
              <a:t>support a more rapid growth of the wanted</a:t>
            </a:r>
            <a:r>
              <a:rPr lang="en-US" baseline="0" dirty="0" smtClean="0"/>
              <a:t> bacteria without inhibition of other bacteria</a:t>
            </a:r>
          </a:p>
          <a:p>
            <a:r>
              <a:rPr lang="en-US" b="1" baseline="0" dirty="0" smtClean="0"/>
              <a:t>Enriched: </a:t>
            </a:r>
            <a:r>
              <a:rPr lang="en-US" baseline="0" dirty="0" smtClean="0"/>
              <a:t>support the growth of all bacteria equally.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65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65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436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65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 Helicobacter Greek = spiral  or coil. Pylori = gate keepers.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332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 smtClean="0">
                <a:solidFill>
                  <a:srgbClr val="222222"/>
                </a:solidFill>
                <a:effectLst/>
                <a:latin typeface="arial"/>
              </a:rPr>
              <a:t>CH4N2O+ H2O </a:t>
            </a:r>
            <a:r>
              <a:rPr lang="en-US" b="0" i="0" u="none" dirty="0" smtClean="0">
                <a:solidFill>
                  <a:srgbClr val="222222"/>
                </a:solidFill>
                <a:effectLst/>
                <a:latin typeface="arial"/>
              </a:rPr>
              <a:t>=</a:t>
            </a:r>
            <a:r>
              <a:rPr lang="en-US" b="0" i="0" u="sng" dirty="0" smtClean="0">
                <a:solidFill>
                  <a:srgbClr val="222222"/>
                </a:solidFill>
                <a:effectLst/>
                <a:latin typeface="arial"/>
              </a:rPr>
              <a:t> </a:t>
            </a:r>
            <a:r>
              <a:rPr lang="en-US" b="0" i="0" dirty="0" smtClean="0">
                <a:solidFill>
                  <a:srgbClr val="222222"/>
                </a:solidFill>
                <a:effectLst/>
                <a:latin typeface="arial"/>
              </a:rPr>
              <a:t>2NH3+ CO2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599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*Lewis antigens are expressed on the surface of red blood cells, endothelium, kidney, genitourinary and gastrointestinal epithelium</a:t>
            </a:r>
          </a:p>
          <a:p>
            <a:r>
              <a:rPr lang="en-US" dirty="0" smtClean="0"/>
              <a:t>**Peptic ulcer is</a:t>
            </a:r>
            <a:r>
              <a:rPr lang="en-US" baseline="0" dirty="0" smtClean="0"/>
              <a:t> more common in blood group O.- Gastric cancer is more common in blood group 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3347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Cag A= cytotoxin-associated gene A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62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322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*Th1 is inappropriately present in higher numbers than Th2 and produce IL8 which contribute to the apoptosis.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*with the chronic inflammation mutations happen in B cells which become monoclonal (B lymphoma).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55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b="0" i="0" dirty="0" smtClean="0">
                <a:solidFill>
                  <a:srgbClr val="222222"/>
                </a:solidFill>
                <a:effectLst/>
                <a:latin typeface="arial"/>
              </a:rPr>
              <a:t>CH4N2O+ </a:t>
            </a:r>
            <a:r>
              <a:rPr lang="en-US" b="0" i="0" u="none" dirty="0" smtClean="0">
                <a:solidFill>
                  <a:srgbClr val="222222"/>
                </a:solidFill>
                <a:effectLst/>
                <a:latin typeface="arial"/>
              </a:rPr>
              <a:t>H2O = </a:t>
            </a:r>
            <a:r>
              <a:rPr lang="en-US" b="0" i="0" dirty="0" smtClean="0">
                <a:solidFill>
                  <a:srgbClr val="222222"/>
                </a:solidFill>
                <a:effectLst/>
                <a:latin typeface="arial"/>
              </a:rPr>
              <a:t>2NH3+ CO2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37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b="0" i="0" dirty="0" smtClean="0">
                <a:solidFill>
                  <a:srgbClr val="222222"/>
                </a:solidFill>
                <a:effectLst/>
                <a:latin typeface="arial"/>
              </a:rPr>
              <a:t>CH4N2O+ </a:t>
            </a:r>
            <a:r>
              <a:rPr lang="en-US" b="0" i="0" u="none" dirty="0" smtClean="0">
                <a:solidFill>
                  <a:srgbClr val="222222"/>
                </a:solidFill>
                <a:effectLst/>
                <a:latin typeface="arial"/>
              </a:rPr>
              <a:t>H2O = </a:t>
            </a:r>
            <a:r>
              <a:rPr lang="en-US" b="0" i="0" dirty="0" smtClean="0">
                <a:solidFill>
                  <a:srgbClr val="222222"/>
                </a:solidFill>
                <a:effectLst/>
                <a:latin typeface="arial"/>
              </a:rPr>
              <a:t>2NH3+ CO2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76E51-46D0-4666-BF87-948F6010AFBD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37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04928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408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935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85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741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161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7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325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22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676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91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366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04396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CD75-B65E-4068-B7BB-5871CA596D0D}" type="datetimeFigureOut">
              <a:rPr lang="en-US" smtClean="0"/>
              <a:t>10/4/2016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5DA6E-6558-425F-872A-49F61C05074B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CD75-B65E-4068-B7BB-5871CA596D0D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10/4/2016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5DA6E-6558-425F-872A-49F61C05074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5757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6600" b="1" dirty="0">
                <a:solidFill>
                  <a:schemeClr val="bg2">
                    <a:lumMod val="50000"/>
                  </a:schemeClr>
                </a:solidFill>
              </a:rPr>
              <a:t>Peptic Ulcer and </a:t>
            </a:r>
            <a:r>
              <a:rPr lang="en-US" sz="6600" b="1" i="1" dirty="0">
                <a:solidFill>
                  <a:schemeClr val="bg2">
                    <a:lumMod val="50000"/>
                  </a:schemeClr>
                </a:solidFill>
              </a:rPr>
              <a:t>Helicobacter pylori</a:t>
            </a:r>
            <a:r>
              <a:rPr lang="en-US" sz="66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6600" b="1" dirty="0" smtClean="0">
                <a:solidFill>
                  <a:schemeClr val="bg2">
                    <a:lumMod val="50000"/>
                  </a:schemeClr>
                </a:solidFill>
              </a:rPr>
              <a:t>Infection</a:t>
            </a:r>
            <a:endParaRPr lang="en-US" sz="6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143000"/>
            <a:ext cx="7924800" cy="3886200"/>
          </a:xfrm>
          <a:ln w="57150"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88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477000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 lnSpcReduction="10000"/>
          </a:bodyPr>
          <a:lstStyle/>
          <a:p>
            <a:r>
              <a:rPr lang="en-US" sz="3200" u="sng" dirty="0" smtClean="0">
                <a:solidFill>
                  <a:srgbClr val="C00000"/>
                </a:solidFill>
              </a:rPr>
              <a:t>Clinically:</a:t>
            </a:r>
          </a:p>
          <a:p>
            <a:pPr marL="457200" lvl="0" indent="-457200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en-US" sz="3200" dirty="0" smtClean="0">
                <a:solidFill>
                  <a:srgbClr val="000000"/>
                </a:solidFill>
              </a:rPr>
              <a:t>Persistent mild inflammation →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chronic superficial gastritis</a:t>
            </a:r>
            <a:r>
              <a:rPr lang="en-US" sz="3200" dirty="0" smtClean="0">
                <a:solidFill>
                  <a:srgbClr val="000000"/>
                </a:solidFill>
              </a:rPr>
              <a:t> in all infected individuals.</a:t>
            </a:r>
          </a:p>
          <a:p>
            <a:pPr marL="457200" lvl="0" indent="-457200"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en-US" sz="3200" dirty="0" smtClean="0">
                <a:solidFill>
                  <a:srgbClr val="000000"/>
                </a:solidFill>
              </a:rPr>
              <a:t>End </a:t>
            </a:r>
            <a:r>
              <a:rPr lang="en-US" sz="3200" dirty="0" smtClean="0">
                <a:solidFill>
                  <a:srgbClr val="000000"/>
                </a:solidFill>
              </a:rPr>
              <a:t>result </a:t>
            </a:r>
            <a:r>
              <a:rPr lang="en-US" sz="3200" dirty="0" smtClean="0">
                <a:solidFill>
                  <a:srgbClr val="000000"/>
                </a:solidFill>
              </a:rPr>
              <a:t>of the 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</a:rPr>
              <a:t>chronic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</a:rPr>
              <a:t>infection → peptic ulcer </a:t>
            </a:r>
            <a:r>
              <a:rPr lang="en-US" sz="3200" dirty="0" smtClean="0">
                <a:solidFill>
                  <a:srgbClr val="000000"/>
                </a:solidFill>
              </a:rPr>
              <a:t>with risk of malignancy (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</a:rPr>
              <a:t>WHO type I carcinogen</a:t>
            </a:r>
            <a:r>
              <a:rPr lang="en-US" sz="3200" dirty="0" smtClean="0">
                <a:solidFill>
                  <a:srgbClr val="000000"/>
                </a:solidFill>
              </a:rPr>
              <a:t>):</a:t>
            </a:r>
          </a:p>
          <a:p>
            <a:pPr marL="914400" lvl="1" indent="-457200" algn="l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000000"/>
                </a:solidFill>
              </a:rPr>
              <a:t>The majority remain asymptomatic.</a:t>
            </a:r>
          </a:p>
          <a:p>
            <a:pPr marL="914400" lvl="1" indent="-457200" algn="l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000000"/>
                </a:solidFill>
              </a:rPr>
              <a:t>10% develop gastric or duodenal ulcer</a:t>
            </a:r>
          </a:p>
          <a:p>
            <a:pPr marL="914400" lvl="1" indent="-457200" algn="l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000000"/>
                </a:solidFill>
              </a:rPr>
              <a:t>1-3% develop atrophic gastritis and gastric adenocarcinoma (↑ Cag A protein production).  </a:t>
            </a:r>
          </a:p>
          <a:p>
            <a:pPr marL="914400" lvl="1" indent="-457200" algn="l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US" sz="2800" dirty="0" smtClean="0">
                <a:solidFill>
                  <a:srgbClr val="000000"/>
                </a:solidFill>
              </a:rPr>
              <a:t>0.1% develop MALT lymphoma and B cell lymphoma.</a:t>
            </a:r>
          </a:p>
          <a:p>
            <a:pPr marL="457200" lvl="0" indent="-457200">
              <a:buClr>
                <a:srgbClr val="7030A0"/>
              </a:buClr>
              <a:buFont typeface="Wingdings" panose="05000000000000000000" pitchFamily="2" charset="2"/>
              <a:buChar char="§"/>
            </a:pPr>
            <a:endParaRPr lang="en-US" sz="3200" dirty="0">
              <a:solidFill>
                <a:srgbClr val="000000"/>
              </a:solidFill>
            </a:endParaRPr>
          </a:p>
          <a:p>
            <a:endParaRPr lang="en-US" sz="3200" u="sng" dirty="0" smtClean="0">
              <a:solidFill>
                <a:srgbClr val="C00000"/>
              </a:solidFill>
            </a:endParaRPr>
          </a:p>
          <a:p>
            <a:pPr marL="457200" indent="-457200"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565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1"/>
            <a:ext cx="45719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76200"/>
            <a:ext cx="8458200" cy="6629400"/>
          </a:xfr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rgbClr val="0070C0"/>
              </a:buClr>
              <a:buSzPct val="124000"/>
            </a:pPr>
            <a:r>
              <a:rPr lang="en-US" sz="3200" u="sng" dirty="0" smtClean="0">
                <a:solidFill>
                  <a:srgbClr val="0070C0"/>
                </a:solidFill>
              </a:rPr>
              <a:t>Mechanism of ulcer development: </a:t>
            </a:r>
          </a:p>
          <a:p>
            <a:pPr marL="457200" indent="-457200"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i="1" dirty="0" smtClean="0">
                <a:solidFill>
                  <a:schemeClr val="tx1"/>
                </a:solidFill>
              </a:rPr>
              <a:t>H. pylori </a:t>
            </a:r>
            <a:r>
              <a:rPr lang="en-US" sz="3200" dirty="0" smtClean="0">
                <a:solidFill>
                  <a:schemeClr val="tx1"/>
                </a:solidFill>
              </a:rPr>
              <a:t>destruct the D cells in the antrum.</a:t>
            </a:r>
            <a:r>
              <a:rPr lang="en-US" sz="3200" b="1" dirty="0" smtClean="0">
                <a:solidFill>
                  <a:schemeClr val="tx1"/>
                </a:solidFill>
              </a:rPr>
              <a:t>         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>
              <a:lnSpc>
                <a:spcPct val="20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low somatostatin production.           </a:t>
            </a:r>
          </a:p>
          <a:p>
            <a:pPr marL="457200" indent="-457200">
              <a:lnSpc>
                <a:spcPct val="20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increased  gastrin production.    </a:t>
            </a:r>
          </a:p>
          <a:p>
            <a:pPr marL="457200" indent="-457200">
              <a:lnSpc>
                <a:spcPct val="20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increased acid production.</a:t>
            </a:r>
            <a:r>
              <a:rPr lang="en-US" sz="3200" b="1" dirty="0" smtClean="0">
                <a:solidFill>
                  <a:schemeClr val="tx1"/>
                </a:solidFill>
              </a:rPr>
              <a:t>             </a:t>
            </a:r>
          </a:p>
          <a:p>
            <a:pPr marL="457200" indent="-457200">
              <a:lnSpc>
                <a:spcPct val="200000"/>
              </a:lnSpc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chemeClr val="tx1"/>
                </a:solidFill>
              </a:rPr>
              <a:t>gastric ulceration</a:t>
            </a:r>
            <a:r>
              <a:rPr lang="en-US" sz="3200" dirty="0" smtClean="0">
                <a:solidFill>
                  <a:schemeClr val="tx1"/>
                </a:solidFill>
              </a:rPr>
              <a:t>. </a:t>
            </a:r>
            <a:endParaRPr lang="en-US" sz="3200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4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rot="5400000">
            <a:off x="2570291" y="5049710"/>
            <a:ext cx="681857" cy="336041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5400000">
            <a:off x="2200150" y="3952615"/>
            <a:ext cx="533400" cy="282321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5400000">
            <a:off x="1260065" y="1639480"/>
            <a:ext cx="533400" cy="310330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5400000">
            <a:off x="1595949" y="2717504"/>
            <a:ext cx="533400" cy="361439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92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553200"/>
          </a:xfrm>
          <a:ln>
            <a:solidFill>
              <a:srgbClr val="920092"/>
            </a:solidFill>
          </a:ln>
        </p:spPr>
        <p:txBody>
          <a:bodyPr>
            <a:noAutofit/>
          </a:bodyPr>
          <a:lstStyle/>
          <a:p>
            <a:pPr lvl="0">
              <a:buClr>
                <a:srgbClr val="0070C0"/>
              </a:buClr>
              <a:buSzPct val="123000"/>
            </a:pPr>
            <a:r>
              <a:rPr lang="en-US" sz="3200" u="sng" dirty="0" smtClean="0">
                <a:solidFill>
                  <a:srgbClr val="0070C0"/>
                </a:solidFill>
              </a:rPr>
              <a:t>Mechanism of adenocarcinoma development: </a:t>
            </a:r>
          </a:p>
          <a:p>
            <a:pPr lvl="0">
              <a:buClr>
                <a:srgbClr val="0070C0"/>
              </a:buClr>
              <a:buSzPct val="123000"/>
            </a:pPr>
            <a:r>
              <a:rPr lang="en-US" sz="3200" i="1" dirty="0" smtClean="0">
                <a:solidFill>
                  <a:schemeClr val="tx1"/>
                </a:solidFill>
              </a:rPr>
              <a:t>H. pylori </a:t>
            </a:r>
            <a:r>
              <a:rPr lang="en-US" sz="3200" dirty="0" smtClean="0">
                <a:solidFill>
                  <a:schemeClr val="tx1"/>
                </a:solidFill>
              </a:rPr>
              <a:t>strains produce high levels of Cag A </a:t>
            </a:r>
          </a:p>
          <a:p>
            <a:pPr lvl="0">
              <a:lnSpc>
                <a:spcPct val="150000"/>
              </a:lnSpc>
              <a:buClr>
                <a:srgbClr val="0070C0"/>
              </a:buClr>
              <a:buSzPct val="123000"/>
            </a:pPr>
            <a:r>
              <a:rPr lang="en-US" sz="3200" dirty="0" smtClean="0">
                <a:solidFill>
                  <a:schemeClr val="tx1"/>
                </a:solidFill>
              </a:rPr>
              <a:t>Epithelial continuous </a:t>
            </a:r>
            <a:r>
              <a:rPr lang="en-US" sz="3200" dirty="0" smtClean="0">
                <a:solidFill>
                  <a:schemeClr val="tx1"/>
                </a:solidFill>
              </a:rPr>
              <a:t>proliferation + inflammation.</a:t>
            </a:r>
            <a:endParaRPr lang="en-US" sz="3200" dirty="0" smtClean="0">
              <a:solidFill>
                <a:schemeClr val="tx1"/>
              </a:solidFill>
            </a:endParaRPr>
          </a:p>
          <a:p>
            <a:pPr lvl="0">
              <a:lnSpc>
                <a:spcPct val="150000"/>
              </a:lnSpc>
              <a:buClr>
                <a:srgbClr val="0070C0"/>
              </a:buClr>
              <a:buSzPct val="123000"/>
            </a:pPr>
            <a:r>
              <a:rPr lang="en-US" sz="3200" dirty="0" smtClean="0">
                <a:solidFill>
                  <a:schemeClr val="tx1"/>
                </a:solidFill>
              </a:rPr>
              <a:t>Disturbed acid </a:t>
            </a:r>
            <a:r>
              <a:rPr lang="en-US" sz="3200" dirty="0" smtClean="0">
                <a:solidFill>
                  <a:schemeClr val="tx1"/>
                </a:solidFill>
              </a:rPr>
              <a:t>homeostasis.</a:t>
            </a:r>
            <a:endParaRPr lang="en-US" sz="3200" dirty="0" smtClean="0">
              <a:solidFill>
                <a:schemeClr val="tx1"/>
              </a:solidFill>
            </a:endParaRPr>
          </a:p>
          <a:p>
            <a:pPr lvl="0">
              <a:lnSpc>
                <a:spcPct val="150000"/>
              </a:lnSpc>
              <a:buClr>
                <a:srgbClr val="0070C0"/>
              </a:buClr>
              <a:buSzPct val="123000"/>
            </a:pPr>
            <a:r>
              <a:rPr lang="en-US" sz="3200" dirty="0" smtClean="0">
                <a:solidFill>
                  <a:schemeClr val="tx1"/>
                </a:solidFill>
              </a:rPr>
              <a:t>Atrophic gastritis</a:t>
            </a:r>
          </a:p>
          <a:p>
            <a:pPr lvl="0">
              <a:lnSpc>
                <a:spcPct val="150000"/>
              </a:lnSpc>
              <a:buClr>
                <a:srgbClr val="0070C0"/>
              </a:buClr>
              <a:buSzPct val="123000"/>
            </a:pPr>
            <a:r>
              <a:rPr lang="en-US" sz="3200" dirty="0" smtClean="0">
                <a:solidFill>
                  <a:schemeClr val="tx1"/>
                </a:solidFill>
              </a:rPr>
              <a:t>Intestinal metaplasia</a:t>
            </a:r>
          </a:p>
          <a:p>
            <a:pPr lvl="0">
              <a:lnSpc>
                <a:spcPct val="150000"/>
              </a:lnSpc>
              <a:buClr>
                <a:srgbClr val="0070C0"/>
              </a:buClr>
              <a:buSzPct val="123000"/>
            </a:pPr>
            <a:r>
              <a:rPr lang="en-US" sz="3200" dirty="0" smtClean="0">
                <a:solidFill>
                  <a:schemeClr val="tx1"/>
                </a:solidFill>
              </a:rPr>
              <a:t>Dysplasia</a:t>
            </a:r>
          </a:p>
          <a:p>
            <a:pPr lvl="0">
              <a:lnSpc>
                <a:spcPct val="150000"/>
              </a:lnSpc>
              <a:buClr>
                <a:srgbClr val="0070C0"/>
              </a:buClr>
              <a:buSzPct val="123000"/>
            </a:pPr>
            <a:r>
              <a:rPr lang="en-US" sz="3200" dirty="0" smtClean="0">
                <a:solidFill>
                  <a:schemeClr val="tx1"/>
                </a:solidFill>
              </a:rPr>
              <a:t>Gastric adenocarcinoma.</a:t>
            </a:r>
          </a:p>
        </p:txBody>
      </p:sp>
      <p:sp>
        <p:nvSpPr>
          <p:cNvPr id="4" name="Right Arrow 3"/>
          <p:cNvSpPr/>
          <p:nvPr/>
        </p:nvSpPr>
        <p:spPr>
          <a:xfrm rot="5400000">
            <a:off x="4070067" y="1478761"/>
            <a:ext cx="371788" cy="282322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5400000">
            <a:off x="2543106" y="3208347"/>
            <a:ext cx="371788" cy="282322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5400000">
            <a:off x="2079633" y="4172006"/>
            <a:ext cx="371788" cy="282322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5400000">
            <a:off x="3536667" y="2406933"/>
            <a:ext cx="371788" cy="282322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5400000">
            <a:off x="1326867" y="5091661"/>
            <a:ext cx="371788" cy="282322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5400000">
            <a:off x="869667" y="5988333"/>
            <a:ext cx="371788" cy="282322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70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28601"/>
            <a:ext cx="45719" cy="7619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/>
            <a:r>
              <a:rPr lang="en-US" sz="900" dirty="0">
                <a:solidFill>
                  <a:srgbClr val="FF0000"/>
                </a:solidFill>
              </a:rPr>
              <a:t>N</a:t>
            </a:r>
            <a:endParaRPr lang="en-US" sz="9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76200"/>
            <a:ext cx="8915400" cy="6629400"/>
          </a:xfrm>
          <a:noFill/>
          <a:ln>
            <a:solidFill>
              <a:srgbClr val="920092"/>
            </a:solidFill>
          </a:ln>
        </p:spPr>
        <p:txBody>
          <a:bodyPr>
            <a:noAutofit/>
          </a:bodyPr>
          <a:lstStyle/>
          <a:p>
            <a:pPr lvl="0">
              <a:buClr>
                <a:srgbClr val="0070C0"/>
              </a:buClr>
              <a:buSzPct val="123000"/>
            </a:pPr>
            <a:r>
              <a:rPr lang="en-US" sz="3600" u="sng" dirty="0">
                <a:solidFill>
                  <a:srgbClr val="0070C0"/>
                </a:solidFill>
              </a:rPr>
              <a:t>Mechanism of </a:t>
            </a:r>
            <a:r>
              <a:rPr lang="en-US" sz="3600" u="sng" dirty="0" smtClean="0">
                <a:solidFill>
                  <a:srgbClr val="0070C0"/>
                </a:solidFill>
              </a:rPr>
              <a:t>MALToma and non-Hodgkin lymphoma </a:t>
            </a:r>
            <a:r>
              <a:rPr lang="en-US" sz="3600" u="sng" dirty="0">
                <a:solidFill>
                  <a:srgbClr val="0070C0"/>
                </a:solidFill>
              </a:rPr>
              <a:t>development: </a:t>
            </a:r>
            <a:endParaRPr lang="en-US" sz="3200" i="1" dirty="0" smtClean="0">
              <a:solidFill>
                <a:schemeClr val="tx1"/>
              </a:solidFill>
            </a:endParaRPr>
          </a:p>
          <a:p>
            <a:pPr lvl="0">
              <a:buClr>
                <a:srgbClr val="0070C0"/>
              </a:buClr>
              <a:buSzPct val="123000"/>
            </a:pPr>
            <a:r>
              <a:rPr lang="en-US" sz="3200" i="1" dirty="0" smtClean="0">
                <a:solidFill>
                  <a:schemeClr val="tx1"/>
                </a:solidFill>
              </a:rPr>
              <a:t>H</a:t>
            </a:r>
            <a:r>
              <a:rPr lang="en-US" sz="3200" i="1" dirty="0">
                <a:solidFill>
                  <a:schemeClr val="tx1"/>
                </a:solidFill>
              </a:rPr>
              <a:t>. </a:t>
            </a:r>
            <a:r>
              <a:rPr lang="en-US" sz="3200" i="1" dirty="0" smtClean="0">
                <a:solidFill>
                  <a:schemeClr val="tx1"/>
                </a:solidFill>
              </a:rPr>
              <a:t>Pylori </a:t>
            </a:r>
            <a:r>
              <a:rPr lang="en-US" sz="3200" dirty="0" smtClean="0">
                <a:solidFill>
                  <a:schemeClr val="tx1"/>
                </a:solidFill>
              </a:rPr>
              <a:t>induced</a:t>
            </a:r>
            <a:r>
              <a:rPr lang="en-US" sz="3200" i="1" dirty="0" smtClean="0">
                <a:solidFill>
                  <a:schemeClr val="tx1"/>
                </a:solidFill>
              </a:rPr>
              <a:t> </a:t>
            </a:r>
            <a:r>
              <a:rPr lang="en-US" sz="3200" dirty="0">
                <a:solidFill>
                  <a:schemeClr val="tx1"/>
                </a:solidFill>
              </a:rPr>
              <a:t>gastritis </a:t>
            </a:r>
            <a:endParaRPr lang="en-US" sz="3200" dirty="0" smtClean="0">
              <a:solidFill>
                <a:schemeClr val="tx1"/>
              </a:solidFill>
            </a:endParaRPr>
          </a:p>
          <a:p>
            <a:pPr lvl="0">
              <a:buClr>
                <a:srgbClr val="0070C0"/>
              </a:buClr>
              <a:buSzPct val="123000"/>
            </a:pPr>
            <a:r>
              <a:rPr lang="en-US" sz="3200" dirty="0" smtClean="0">
                <a:solidFill>
                  <a:schemeClr val="tx1"/>
                </a:solidFill>
              </a:rPr>
              <a:t>T </a:t>
            </a:r>
            <a:r>
              <a:rPr lang="en-US" sz="3200" dirty="0">
                <a:solidFill>
                  <a:schemeClr val="tx1"/>
                </a:solidFill>
              </a:rPr>
              <a:t>cell </a:t>
            </a:r>
            <a:r>
              <a:rPr lang="en-US" sz="3200" dirty="0" smtClean="0">
                <a:solidFill>
                  <a:schemeClr val="tx1"/>
                </a:solidFill>
              </a:rPr>
              <a:t>activation lead to uncontrolled </a:t>
            </a:r>
            <a:r>
              <a:rPr lang="en-US" sz="3200" dirty="0">
                <a:solidFill>
                  <a:schemeClr val="tx1"/>
                </a:solidFill>
              </a:rPr>
              <a:t>B cell </a:t>
            </a:r>
            <a:r>
              <a:rPr lang="en-US" sz="3200" dirty="0" smtClean="0">
                <a:solidFill>
                  <a:schemeClr val="tx1"/>
                </a:solidFill>
              </a:rPr>
              <a:t>proliferation (host factor contribution). </a:t>
            </a:r>
          </a:p>
          <a:p>
            <a:pPr marL="457200" lvl="0" indent="-457200">
              <a:buClr>
                <a:srgbClr val="0070C0"/>
              </a:buClr>
              <a:buSzPct val="1230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Eradication of H. pylori in the early stages cure the </a:t>
            </a:r>
            <a:r>
              <a:rPr lang="en-US" sz="3200" dirty="0" smtClean="0">
                <a:solidFill>
                  <a:schemeClr val="tx1"/>
                </a:solidFill>
              </a:rPr>
              <a:t>tumor.</a:t>
            </a:r>
          </a:p>
        </p:txBody>
      </p:sp>
      <p:sp>
        <p:nvSpPr>
          <p:cNvPr id="5" name="Right Arrow 4"/>
          <p:cNvSpPr/>
          <p:nvPr/>
        </p:nvSpPr>
        <p:spPr>
          <a:xfrm rot="5400000">
            <a:off x="1936467" y="1873533"/>
            <a:ext cx="371788" cy="282322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97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610600" cy="632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301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"/>
            <a:ext cx="8229600" cy="762000"/>
          </a:xfrm>
        </p:spPr>
        <p:txBody>
          <a:bodyPr/>
          <a:lstStyle/>
          <a:p>
            <a:r>
              <a:rPr lang="en-US" b="1" dirty="0" smtClean="0">
                <a:solidFill>
                  <a:srgbClr val="920092"/>
                </a:solidFill>
              </a:rPr>
              <a:t>Clinical Presentations of </a:t>
            </a:r>
            <a:r>
              <a:rPr lang="en-US" b="1" i="1" dirty="0" smtClean="0">
                <a:solidFill>
                  <a:srgbClr val="920092"/>
                </a:solidFill>
              </a:rPr>
              <a:t>H. pylori </a:t>
            </a:r>
            <a:r>
              <a:rPr lang="en-US" b="1" dirty="0" smtClean="0">
                <a:solidFill>
                  <a:srgbClr val="920092"/>
                </a:solidFill>
              </a:rPr>
              <a:t>Infection</a:t>
            </a:r>
            <a:endParaRPr lang="en-US" b="1" dirty="0">
              <a:solidFill>
                <a:srgbClr val="920092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8686800" cy="586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17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324600"/>
          </a:xfrm>
          <a:ln>
            <a:solidFill>
              <a:srgbClr val="920092"/>
            </a:solidFill>
          </a:ln>
        </p:spPr>
        <p:txBody>
          <a:bodyPr>
            <a:normAutofit/>
          </a:bodyPr>
          <a:lstStyle/>
          <a:p>
            <a:pPr lvl="0">
              <a:buClr>
                <a:srgbClr val="7030A0"/>
              </a:buClr>
              <a:buSzPct val="122000"/>
            </a:pPr>
            <a:r>
              <a:rPr lang="en-US" sz="3600" u="sng" dirty="0">
                <a:solidFill>
                  <a:srgbClr val="0070C0"/>
                </a:solidFill>
              </a:rPr>
              <a:t>Complications of </a:t>
            </a:r>
            <a:r>
              <a:rPr lang="en-US" sz="3600" u="sng" dirty="0" smtClean="0">
                <a:solidFill>
                  <a:srgbClr val="0070C0"/>
                </a:solidFill>
              </a:rPr>
              <a:t>chronic infection</a:t>
            </a:r>
            <a:r>
              <a:rPr lang="en-US" sz="3600" u="sng" dirty="0">
                <a:solidFill>
                  <a:srgbClr val="0070C0"/>
                </a:solidFill>
              </a:rPr>
              <a:t>:</a:t>
            </a:r>
          </a:p>
          <a:p>
            <a:pPr marL="457200" indent="-457200">
              <a:buClr>
                <a:srgbClr val="C00000"/>
              </a:buClr>
              <a:buSzPct val="79000"/>
              <a:buFont typeface="Wingdings" panose="05000000000000000000" pitchFamily="2" charset="2"/>
              <a:buChar char="§"/>
            </a:pPr>
            <a:r>
              <a:rPr lang="en-US" sz="3600" dirty="0">
                <a:solidFill>
                  <a:srgbClr val="000000"/>
                </a:solidFill>
              </a:rPr>
              <a:t>Bleeding.</a:t>
            </a:r>
          </a:p>
          <a:p>
            <a:pPr marL="457200" indent="-457200">
              <a:buClr>
                <a:srgbClr val="C00000"/>
              </a:buClr>
              <a:buSzPct val="79000"/>
              <a:buFont typeface="Wingdings" panose="05000000000000000000" pitchFamily="2" charset="2"/>
              <a:buChar char="§"/>
            </a:pPr>
            <a:r>
              <a:rPr lang="en-US" sz="3600" dirty="0" smtClean="0">
                <a:solidFill>
                  <a:srgbClr val="000000"/>
                </a:solidFill>
              </a:rPr>
              <a:t>Perforated </a:t>
            </a:r>
            <a:r>
              <a:rPr lang="en-US" sz="3600" dirty="0">
                <a:solidFill>
                  <a:srgbClr val="000000"/>
                </a:solidFill>
              </a:rPr>
              <a:t>ulcer.</a:t>
            </a:r>
          </a:p>
          <a:p>
            <a:pPr marL="457200" indent="-457200">
              <a:buClr>
                <a:srgbClr val="C00000"/>
              </a:buClr>
              <a:buSzPct val="79000"/>
              <a:buFont typeface="Wingdings" panose="05000000000000000000" pitchFamily="2" charset="2"/>
              <a:buChar char="§"/>
            </a:pPr>
            <a:r>
              <a:rPr lang="en-US" sz="3600" dirty="0">
                <a:solidFill>
                  <a:srgbClr val="000000"/>
                </a:solidFill>
              </a:rPr>
              <a:t>Adenocarcinoma of the stomach. </a:t>
            </a:r>
          </a:p>
          <a:p>
            <a:pPr marL="457200" indent="-457200">
              <a:buClr>
                <a:srgbClr val="C00000"/>
              </a:buClr>
              <a:buSzPct val="79000"/>
              <a:buFont typeface="Wingdings" panose="05000000000000000000" pitchFamily="2" charset="2"/>
              <a:buChar char="§"/>
            </a:pPr>
            <a:r>
              <a:rPr lang="en-US" sz="3600" dirty="0">
                <a:solidFill>
                  <a:srgbClr val="000000"/>
                </a:solidFill>
              </a:rPr>
              <a:t>MALToma </a:t>
            </a:r>
            <a:r>
              <a:rPr lang="en-US" sz="3600" dirty="0" smtClean="0">
                <a:solidFill>
                  <a:srgbClr val="000000"/>
                </a:solidFill>
              </a:rPr>
              <a:t>of </a:t>
            </a:r>
            <a:r>
              <a:rPr lang="en-US" sz="3600" dirty="0">
                <a:solidFill>
                  <a:srgbClr val="000000"/>
                </a:solidFill>
              </a:rPr>
              <a:t>the stomach: </a:t>
            </a:r>
            <a:r>
              <a:rPr lang="en-US" sz="3600" dirty="0" smtClean="0">
                <a:solidFill>
                  <a:srgbClr val="000000"/>
                </a:solidFill>
              </a:rPr>
              <a:t>Non-Hodgkin’s lymphoma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smtClean="0">
                <a:solidFill>
                  <a:srgbClr val="000000"/>
                </a:solidFill>
              </a:rPr>
              <a:t>of the stomach (</a:t>
            </a:r>
            <a:r>
              <a:rPr lang="en-US" sz="3600" dirty="0">
                <a:solidFill>
                  <a:srgbClr val="0070C0"/>
                </a:solidFill>
              </a:rPr>
              <a:t>B-cell Lymphoma</a:t>
            </a:r>
            <a:r>
              <a:rPr lang="en-US" sz="3600" dirty="0">
                <a:solidFill>
                  <a:srgbClr val="000000"/>
                </a:solidFill>
              </a:rPr>
              <a:t>).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0943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685800"/>
            <a:ext cx="8686800" cy="5943600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914400"/>
            <a:ext cx="3924300" cy="28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4401"/>
            <a:ext cx="42672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928898"/>
            <a:ext cx="4267200" cy="270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3907876"/>
            <a:ext cx="3924300" cy="2721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0" y="91965"/>
            <a:ext cx="5257800" cy="751489"/>
          </a:xfrm>
          <a:prstGeom prst="rect">
            <a:avLst/>
          </a:prstGeom>
          <a:solidFill>
            <a:srgbClr val="FFCBA7"/>
          </a:solidFill>
          <a:ln>
            <a:solidFill>
              <a:srgbClr val="9200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Duodenal and gastric ulcer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4713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76200" cy="76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800" dirty="0"/>
              <a:t>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763000" cy="6477000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800" dirty="0" smtClean="0"/>
              <a:t>n</a:t>
            </a:r>
            <a:endParaRPr lang="en-US" sz="8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219200"/>
            <a:ext cx="35814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4"/>
          <a:stretch/>
        </p:blipFill>
        <p:spPr bwMode="auto">
          <a:xfrm>
            <a:off x="228601" y="1219200"/>
            <a:ext cx="44196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38401" y="152400"/>
            <a:ext cx="4610099" cy="914400"/>
          </a:xfrm>
          <a:prstGeom prst="rect">
            <a:avLst/>
          </a:prstGeom>
          <a:solidFill>
            <a:srgbClr val="FFCBA7"/>
          </a:solidFill>
          <a:ln>
            <a:solidFill>
              <a:srgbClr val="9200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MALToma and gastric carcinoma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4266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04800"/>
            <a:ext cx="8686800" cy="380999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3600" b="1" u="sng" dirty="0" smtClean="0">
                <a:solidFill>
                  <a:srgbClr val="920092"/>
                </a:solidFill>
              </a:rPr>
              <a:t>Diagnosis</a:t>
            </a:r>
            <a:r>
              <a:rPr lang="en-US" sz="3200" b="1" dirty="0" smtClean="0">
                <a:solidFill>
                  <a:srgbClr val="920092"/>
                </a:solidFill>
              </a:rPr>
              <a:t> </a:t>
            </a:r>
            <a:endParaRPr lang="en-US" sz="3200" b="1" dirty="0">
              <a:solidFill>
                <a:srgbClr val="92009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762000"/>
            <a:ext cx="8686800" cy="5943600"/>
          </a:xfrm>
          <a:noFill/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3500" b="1" dirty="0" smtClean="0">
                <a:solidFill>
                  <a:srgbClr val="C00000"/>
                </a:solidFill>
              </a:rPr>
              <a:t> </a:t>
            </a:r>
            <a:r>
              <a:rPr lang="en-US" sz="3200" u="sng" dirty="0" smtClean="0">
                <a:solidFill>
                  <a:srgbClr val="C00000"/>
                </a:solidFill>
              </a:rPr>
              <a:t>Non-invasive tests:</a:t>
            </a:r>
          </a:p>
          <a:p>
            <a:pPr marL="457200" indent="-457200">
              <a:buClr>
                <a:srgbClr val="8238BA"/>
              </a:buClr>
              <a:buSzPct val="122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0092"/>
                </a:solidFill>
              </a:rPr>
              <a:t>Urea breath </a:t>
            </a:r>
            <a:r>
              <a:rPr lang="en-US" sz="3200" dirty="0">
                <a:solidFill>
                  <a:srgbClr val="920092"/>
                </a:solidFill>
              </a:rPr>
              <a:t>test: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carbon13 labelled urea </a:t>
            </a:r>
            <a:r>
              <a:rPr lang="en-US" sz="3200" dirty="0">
                <a:solidFill>
                  <a:schemeClr val="tx1"/>
                </a:solidFill>
              </a:rPr>
              <a:t>is swallowed, exhaled 13-CO2 is then measured either in the clinic or sent to special labs. 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457200" indent="-457200">
              <a:buClr>
                <a:srgbClr val="8238BA"/>
              </a:buClr>
              <a:buSzPct val="122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0092"/>
                </a:solidFill>
              </a:rPr>
              <a:t>Fecal antigen test</a:t>
            </a:r>
            <a:r>
              <a:rPr lang="en-US" sz="32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Clr>
                <a:srgbClr val="8238BA"/>
              </a:buClr>
              <a:buSzPct val="122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0092"/>
                </a:solidFill>
              </a:rPr>
              <a:t>Serology:                                                                    </a:t>
            </a:r>
            <a:r>
              <a:rPr lang="en-US" sz="3200" dirty="0" smtClean="0">
                <a:solidFill>
                  <a:schemeClr val="tx1"/>
                </a:solidFill>
              </a:rPr>
              <a:t>detect IgG &amp; IgA antibodies against </a:t>
            </a:r>
            <a:r>
              <a:rPr lang="en-US" sz="3200" i="1" dirty="0" smtClean="0">
                <a:solidFill>
                  <a:schemeClr val="tx1"/>
                </a:solidFill>
              </a:rPr>
              <a:t>H. pylori. </a:t>
            </a:r>
            <a:r>
              <a:rPr lang="en-US" sz="3200" dirty="0" smtClean="0">
                <a:solidFill>
                  <a:schemeClr val="tx1"/>
                </a:solidFill>
              </a:rPr>
              <a:t>Useful for diagnosis but not for follow-up.</a:t>
            </a:r>
            <a:r>
              <a:rPr lang="en-US" sz="3200" i="1" dirty="0">
                <a:solidFill>
                  <a:schemeClr val="tx1"/>
                </a:solidFill>
              </a:rPr>
              <a:t> </a:t>
            </a:r>
            <a:r>
              <a:rPr lang="en-US" sz="3200" i="1" dirty="0" smtClean="0">
                <a:solidFill>
                  <a:schemeClr val="tx1"/>
                </a:solidFill>
              </a:rPr>
              <a:t>                     </a:t>
            </a:r>
            <a:r>
              <a:rPr lang="en-US" sz="3200" dirty="0" smtClean="0">
                <a:solidFill>
                  <a:schemeClr val="tx1"/>
                </a:solidFill>
              </a:rPr>
              <a:t>Detection of anti-Cag A antibodies.</a:t>
            </a:r>
          </a:p>
        </p:txBody>
      </p:sp>
    </p:spTree>
    <p:extLst>
      <p:ext uri="{BB962C8B-B14F-4D97-AF65-F5344CB8AC3E}">
        <p14:creationId xmlns:p14="http://schemas.microsoft.com/office/powerpoint/2010/main" val="207762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76200"/>
            <a:ext cx="8991600" cy="6629400"/>
          </a:xfr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algn="l">
              <a:buClr>
                <a:srgbClr val="C00000"/>
              </a:buClr>
            </a:pPr>
            <a:r>
              <a:rPr lang="en-US" sz="3200" b="1" u="sng" dirty="0" smtClean="0">
                <a:solidFill>
                  <a:srgbClr val="C00000"/>
                </a:solidFill>
                <a:effectLst/>
              </a:rPr>
              <a:t>History:</a:t>
            </a: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  <a:effectLst/>
              </a:rPr>
              <a:t>In 1983,</a:t>
            </a:r>
            <a:r>
              <a:rPr lang="en-US" sz="3200" dirty="0" smtClean="0"/>
              <a:t> </a:t>
            </a:r>
            <a:r>
              <a:rPr lang="en-US" sz="3200" i="1" dirty="0">
                <a:solidFill>
                  <a:schemeClr val="tx1"/>
                </a:solidFill>
              </a:rPr>
              <a:t>Barry Marshall </a:t>
            </a:r>
            <a:r>
              <a:rPr lang="en-US" sz="3200" dirty="0">
                <a:solidFill>
                  <a:schemeClr val="tx1"/>
                </a:solidFill>
              </a:rPr>
              <a:t>and </a:t>
            </a:r>
            <a:r>
              <a:rPr lang="en-US" sz="3200" i="1" dirty="0">
                <a:solidFill>
                  <a:schemeClr val="tx1"/>
                </a:solidFill>
              </a:rPr>
              <a:t>Robin Warren</a:t>
            </a:r>
            <a:r>
              <a:rPr lang="en-US" sz="3200" dirty="0" smtClean="0">
                <a:solidFill>
                  <a:schemeClr val="tx1"/>
                </a:solidFill>
              </a:rPr>
              <a:t>, reported that </a:t>
            </a:r>
            <a:r>
              <a:rPr lang="en-US" sz="3200" b="1" i="1" dirty="0" smtClean="0">
                <a:solidFill>
                  <a:srgbClr val="C00000"/>
                </a:solidFill>
              </a:rPr>
              <a:t>H. pylori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is associated with </a:t>
            </a:r>
            <a:r>
              <a:rPr lang="en-US" sz="3200" dirty="0">
                <a:solidFill>
                  <a:srgbClr val="8238BA"/>
                </a:solidFill>
              </a:rPr>
              <a:t>chronic gastritis </a:t>
            </a:r>
            <a:r>
              <a:rPr lang="en-US" sz="3200" dirty="0">
                <a:solidFill>
                  <a:schemeClr val="tx1"/>
                </a:solidFill>
              </a:rPr>
              <a:t>and </a:t>
            </a:r>
            <a:r>
              <a:rPr lang="en-US" sz="3200" dirty="0">
                <a:solidFill>
                  <a:srgbClr val="7030A0"/>
                </a:solidFill>
              </a:rPr>
              <a:t>gastric ulcers</a:t>
            </a:r>
            <a:r>
              <a:rPr lang="en-US" sz="3200" dirty="0">
                <a:solidFill>
                  <a:schemeClr val="tx1"/>
                </a:solidFill>
              </a:rPr>
              <a:t>, conditions that were not previously believed to have a microbial cause.</a:t>
            </a:r>
            <a:r>
              <a:rPr lang="en-US" sz="3200" dirty="0" smtClean="0">
                <a:solidFill>
                  <a:schemeClr val="tx1"/>
                </a:solidFill>
              </a:rPr>
              <a:t> They were awarded Noble Prize in 2005.</a:t>
            </a:r>
          </a:p>
          <a:p>
            <a:pPr algn="l">
              <a:buClr>
                <a:srgbClr val="C00000"/>
              </a:buClr>
            </a:pPr>
            <a:r>
              <a:rPr lang="en-US" sz="3200" b="1" u="sng" dirty="0" smtClean="0">
                <a:solidFill>
                  <a:srgbClr val="C00000"/>
                </a:solidFill>
                <a:effectLst/>
              </a:rPr>
              <a:t>Epidemiology:</a:t>
            </a:r>
          </a:p>
          <a:p>
            <a:pPr marL="457200" indent="-4572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More than </a:t>
            </a:r>
            <a:r>
              <a:rPr lang="en-US" sz="3200" b="1" dirty="0">
                <a:solidFill>
                  <a:srgbClr val="8238BA"/>
                </a:solidFill>
              </a:rPr>
              <a:t>50%</a:t>
            </a:r>
            <a:r>
              <a:rPr lang="en-US" sz="3200" dirty="0">
                <a:solidFill>
                  <a:schemeClr val="tx1"/>
                </a:solidFill>
              </a:rPr>
              <a:t> of the world's population harbor </a:t>
            </a:r>
            <a:r>
              <a:rPr lang="en-US" sz="3200" i="1" dirty="0">
                <a:solidFill>
                  <a:schemeClr val="tx1"/>
                </a:solidFill>
              </a:rPr>
              <a:t>H. pylori</a:t>
            </a:r>
            <a:r>
              <a:rPr lang="en-US" sz="3200" dirty="0">
                <a:solidFill>
                  <a:schemeClr val="tx1"/>
                </a:solidFill>
              </a:rPr>
              <a:t> in their upper gastrointestinal </a:t>
            </a:r>
            <a:r>
              <a:rPr lang="en-US" sz="3200" dirty="0" smtClean="0">
                <a:solidFill>
                  <a:schemeClr val="tx1"/>
                </a:solidFill>
              </a:rPr>
              <a:t>tract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(70</a:t>
            </a:r>
            <a:r>
              <a:rPr lang="en-US" sz="3200" dirty="0">
                <a:solidFill>
                  <a:schemeClr val="tx1"/>
                </a:solidFill>
              </a:rPr>
              <a:t>% in developing countries and </a:t>
            </a:r>
            <a:r>
              <a:rPr lang="en-US" sz="3200" dirty="0" smtClean="0">
                <a:solidFill>
                  <a:schemeClr val="tx1"/>
                </a:solidFill>
              </a:rPr>
              <a:t>35% in developed countries). </a:t>
            </a:r>
            <a:endParaRPr lang="en-US" sz="3200" dirty="0">
              <a:solidFill>
                <a:schemeClr val="tx1"/>
              </a:solidFill>
            </a:endParaRPr>
          </a:p>
          <a:p>
            <a:pPr marL="457200" indent="-457200" algn="l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However </a:t>
            </a:r>
            <a:r>
              <a:rPr lang="en-US" sz="3200" dirty="0" smtClean="0">
                <a:solidFill>
                  <a:srgbClr val="7030A0"/>
                </a:solidFill>
              </a:rPr>
              <a:t>only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</a:rPr>
              <a:t>20%</a:t>
            </a:r>
            <a:r>
              <a:rPr lang="en-US" sz="3200" dirty="0" smtClean="0">
                <a:solidFill>
                  <a:schemeClr val="tx1"/>
                </a:solidFill>
              </a:rPr>
              <a:t> of theses are </a:t>
            </a:r>
            <a:r>
              <a:rPr lang="en-US" sz="3200" b="1" dirty="0" smtClean="0">
                <a:solidFill>
                  <a:srgbClr val="8238BA"/>
                </a:solidFill>
                <a:effectLst/>
              </a:rPr>
              <a:t>symptomatic</a:t>
            </a:r>
            <a:r>
              <a:rPr lang="en-US" sz="3200" dirty="0" smtClean="0">
                <a:solidFill>
                  <a:schemeClr val="tx1"/>
                </a:solidFill>
                <a:effectLst/>
              </a:rPr>
              <a:t> patients. </a:t>
            </a:r>
          </a:p>
        </p:txBody>
      </p:sp>
    </p:spTree>
    <p:extLst>
      <p:ext uri="{BB962C8B-B14F-4D97-AF65-F5344CB8AC3E}">
        <p14:creationId xmlns:p14="http://schemas.microsoft.com/office/powerpoint/2010/main" val="144942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04800"/>
            <a:ext cx="8686800" cy="380999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920092"/>
                </a:solidFill>
              </a:rPr>
              <a:t> </a:t>
            </a:r>
            <a:endParaRPr lang="en-US" sz="3200" b="1" dirty="0">
              <a:solidFill>
                <a:srgbClr val="92009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553200"/>
          </a:xfrm>
          <a:noFill/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3500" b="1" dirty="0" smtClean="0">
                <a:solidFill>
                  <a:srgbClr val="C00000"/>
                </a:solidFill>
              </a:rPr>
              <a:t> </a:t>
            </a:r>
            <a:r>
              <a:rPr lang="en-US" sz="3200" b="1" u="sng" dirty="0">
                <a:solidFill>
                  <a:srgbClr val="C00000"/>
                </a:solidFill>
              </a:rPr>
              <a:t>I</a:t>
            </a:r>
            <a:r>
              <a:rPr lang="en-US" sz="3200" b="1" u="sng" dirty="0" smtClean="0">
                <a:solidFill>
                  <a:srgbClr val="C00000"/>
                </a:solidFill>
              </a:rPr>
              <a:t>nvasive tests:</a:t>
            </a:r>
          </a:p>
          <a:p>
            <a:pPr>
              <a:buClr>
                <a:srgbClr val="8238BA"/>
              </a:buClr>
              <a:buSzPct val="122000"/>
            </a:pPr>
            <a:r>
              <a:rPr lang="en-US" sz="3200" dirty="0" smtClean="0">
                <a:solidFill>
                  <a:schemeClr val="tx1"/>
                </a:solidFill>
              </a:rPr>
              <a:t>Gastric biopsies are collected by endoscopes.</a:t>
            </a:r>
          </a:p>
          <a:p>
            <a:pPr marL="457200" indent="-457200">
              <a:buClr>
                <a:srgbClr val="8238BA"/>
              </a:buClr>
              <a:buSzPct val="122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0092"/>
                </a:solidFill>
              </a:rPr>
              <a:t>Biopsy urease test: </a:t>
            </a:r>
            <a:r>
              <a:rPr lang="en-US" sz="3200" dirty="0" smtClean="0">
                <a:solidFill>
                  <a:schemeClr val="tx1"/>
                </a:solidFill>
              </a:rPr>
              <a:t>production of urease is tested in a biopsy collected by endoscopy. </a:t>
            </a:r>
          </a:p>
          <a:p>
            <a:pPr marL="457200" indent="-457200">
              <a:buClr>
                <a:srgbClr val="8238BA"/>
              </a:buClr>
              <a:buSzPct val="122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0092"/>
                </a:solidFill>
              </a:rPr>
              <a:t>Histopathology</a:t>
            </a:r>
            <a:r>
              <a:rPr lang="en-US" sz="3200" dirty="0" smtClean="0">
                <a:solidFill>
                  <a:schemeClr val="tx1"/>
                </a:solidFill>
              </a:rPr>
              <a:t>: The biopsies can be stained by H&amp; E</a:t>
            </a:r>
            <a:r>
              <a:rPr lang="en-US" sz="3200" dirty="0">
                <a:solidFill>
                  <a:schemeClr val="tx1"/>
                </a:solidFill>
              </a:rPr>
              <a:t>, Giemsa, immunohistochemistry </a:t>
            </a:r>
            <a:r>
              <a:rPr lang="en-US" sz="3200" dirty="0" smtClean="0">
                <a:solidFill>
                  <a:schemeClr val="tx1"/>
                </a:solidFill>
              </a:rPr>
              <a:t>stain or silver stain.</a:t>
            </a:r>
          </a:p>
          <a:p>
            <a:pPr marL="457200" indent="-457200">
              <a:buClr>
                <a:srgbClr val="8238BA"/>
              </a:buClr>
              <a:buSzPct val="122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0092"/>
                </a:solidFill>
              </a:rPr>
              <a:t>Culture: </a:t>
            </a:r>
            <a:r>
              <a:rPr lang="en-US" sz="3200" dirty="0" smtClean="0">
                <a:solidFill>
                  <a:schemeClr val="tx1"/>
                </a:solidFill>
              </a:rPr>
              <a:t>Isolation identification and antibiotics sensitivity testing.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31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0261" y="228600"/>
            <a:ext cx="4857958" cy="924475"/>
          </a:xfrm>
          <a:ln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US" dirty="0" smtClean="0"/>
              <a:t>Biopsy urease test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3886200" cy="510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400"/>
            <a:ext cx="3982107" cy="5105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34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8600"/>
            <a:ext cx="4419600" cy="3581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4191000" cy="3214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3400" y="457200"/>
            <a:ext cx="1524000" cy="7620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Giemsa stain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4640317" y="404648"/>
            <a:ext cx="1524000" cy="7620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 &amp; E stain</a:t>
            </a:r>
            <a:endParaRPr lang="en-US" b="1" dirty="0"/>
          </a:p>
        </p:txBody>
      </p:sp>
      <p:pic>
        <p:nvPicPr>
          <p:cNvPr id="7" name="Picture 2" descr="C:\Users\nmansour\Desktop\Pylorigastriti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0"/>
            <a:ext cx="4191000" cy="28479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28600" y="3962400"/>
            <a:ext cx="3276600" cy="60960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Warthin-Starry’s silver stain </a:t>
            </a:r>
          </a:p>
        </p:txBody>
      </p:sp>
      <p:pic>
        <p:nvPicPr>
          <p:cNvPr id="9" name="Picture 3" descr="C:\Users\nmansour\Desktop\Immunohistochemical_detection_of_Helicobacter_(1)_histopatholg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724" y="4114800"/>
            <a:ext cx="4369676" cy="25431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640317" y="4177862"/>
            <a:ext cx="2769475" cy="788276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Immunohistochemistry </a:t>
            </a:r>
            <a:endParaRPr lang="en-US" sz="2000" b="1" dirty="0" smtClean="0"/>
          </a:p>
          <a:p>
            <a:r>
              <a:rPr lang="en-US" sz="2000" b="1" dirty="0" smtClean="0"/>
              <a:t>stain </a:t>
            </a:r>
            <a:r>
              <a:rPr lang="en-US" sz="2000" b="1" dirty="0"/>
              <a:t>for </a:t>
            </a:r>
            <a:r>
              <a:rPr lang="en-US" sz="2000" b="1" i="1" dirty="0"/>
              <a:t>H.pylori</a:t>
            </a:r>
            <a:r>
              <a:rPr lang="en-US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721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76200"/>
            <a:ext cx="8915400" cy="6629400"/>
          </a:xfrm>
          <a:noFill/>
          <a:ln>
            <a:solidFill>
              <a:srgbClr val="C00000"/>
            </a:solidFill>
          </a:ln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en-US" sz="4400" b="1" dirty="0">
                <a:solidFill>
                  <a:srgbClr val="8238BA"/>
                </a:solidFill>
              </a:rPr>
              <a:t>Cultural characteristics: </a:t>
            </a:r>
            <a:endParaRPr lang="en-US" sz="4400" dirty="0">
              <a:solidFill>
                <a:srgbClr val="8238BA"/>
              </a:solidFill>
            </a:endParaRPr>
          </a:p>
          <a:p>
            <a:pPr algn="l">
              <a:lnSpc>
                <a:spcPct val="110000"/>
              </a:lnSpc>
            </a:pPr>
            <a:r>
              <a:rPr lang="en-US" sz="4200" i="1" dirty="0" smtClean="0">
                <a:solidFill>
                  <a:schemeClr val="tx1"/>
                </a:solidFill>
              </a:rPr>
              <a:t>H. pylori </a:t>
            </a:r>
            <a:r>
              <a:rPr lang="en-US" sz="4200" dirty="0" smtClean="0">
                <a:solidFill>
                  <a:schemeClr val="tx1"/>
                </a:solidFill>
              </a:rPr>
              <a:t>is a </a:t>
            </a:r>
            <a:r>
              <a:rPr lang="en-US" sz="4200" dirty="0" smtClean="0">
                <a:solidFill>
                  <a:srgbClr val="C00000"/>
                </a:solidFill>
              </a:rPr>
              <a:t>fastidious microaerophilic </a:t>
            </a:r>
            <a:r>
              <a:rPr lang="en-US" sz="4200" dirty="0" smtClean="0">
                <a:solidFill>
                  <a:schemeClr val="tx1"/>
                </a:solidFill>
              </a:rPr>
              <a:t>bacteria.</a:t>
            </a:r>
            <a:endParaRPr lang="en-US" sz="4200" u="sng" dirty="0" smtClean="0">
              <a:solidFill>
                <a:schemeClr val="tx1"/>
              </a:solidFill>
            </a:endParaRPr>
          </a:p>
          <a:p>
            <a:pPr marL="457200" indent="-457200" algn="l">
              <a:lnSpc>
                <a:spcPct val="110000"/>
              </a:lnSpc>
              <a:buClr>
                <a:srgbClr val="0070C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4200" dirty="0" smtClean="0">
                <a:solidFill>
                  <a:srgbClr val="920092"/>
                </a:solidFill>
              </a:rPr>
              <a:t>Selective enriched media: </a:t>
            </a:r>
            <a:r>
              <a:rPr lang="en-US" sz="4200" b="1" dirty="0" smtClean="0">
                <a:solidFill>
                  <a:schemeClr val="tx1"/>
                </a:solidFill>
              </a:rPr>
              <a:t>Columbia agar, Campy </a:t>
            </a:r>
            <a:r>
              <a:rPr lang="en-US" sz="4200" b="1" dirty="0" smtClean="0">
                <a:solidFill>
                  <a:schemeClr val="tx1"/>
                </a:solidFill>
              </a:rPr>
              <a:t>agar </a:t>
            </a:r>
            <a:r>
              <a:rPr lang="en-US" sz="4200" dirty="0" smtClean="0">
                <a:solidFill>
                  <a:schemeClr val="tx1"/>
                </a:solidFill>
              </a:rPr>
              <a:t>or</a:t>
            </a:r>
            <a:r>
              <a:rPr lang="en-US" sz="4200" b="1" dirty="0" smtClean="0">
                <a:solidFill>
                  <a:schemeClr val="tx1"/>
                </a:solidFill>
              </a:rPr>
              <a:t> Skirrow's agar </a:t>
            </a:r>
            <a:r>
              <a:rPr lang="en-US" sz="4200" dirty="0" smtClean="0">
                <a:solidFill>
                  <a:schemeClr val="tx1"/>
                </a:solidFill>
              </a:rPr>
              <a:t>supplemented </a:t>
            </a:r>
            <a:r>
              <a:rPr lang="en-US" sz="4200" dirty="0" smtClean="0">
                <a:solidFill>
                  <a:schemeClr val="tx1"/>
                </a:solidFill>
              </a:rPr>
              <a:t>by horse blood, and specific antibiotics combination. </a:t>
            </a:r>
          </a:p>
          <a:p>
            <a:pPr marL="457200" indent="-457200">
              <a:lnSpc>
                <a:spcPct val="110000"/>
              </a:lnSpc>
              <a:buClr>
                <a:srgbClr val="0070C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4200" dirty="0" smtClean="0">
                <a:solidFill>
                  <a:schemeClr val="tx1"/>
                </a:solidFill>
              </a:rPr>
              <a:t>Incubated </a:t>
            </a:r>
            <a:r>
              <a:rPr lang="en-US" sz="4200" dirty="0">
                <a:solidFill>
                  <a:schemeClr val="tx1"/>
                </a:solidFill>
              </a:rPr>
              <a:t>at </a:t>
            </a:r>
            <a:r>
              <a:rPr lang="en-US" sz="4200" dirty="0" smtClean="0">
                <a:solidFill>
                  <a:schemeClr val="tx1"/>
                </a:solidFill>
              </a:rPr>
              <a:t>37ᵒC </a:t>
            </a:r>
            <a:r>
              <a:rPr lang="en-US" sz="4200" dirty="0">
                <a:solidFill>
                  <a:schemeClr val="tx1"/>
                </a:solidFill>
              </a:rPr>
              <a:t>in </a:t>
            </a:r>
            <a:r>
              <a:rPr lang="en-US" sz="4200" b="1" dirty="0">
                <a:solidFill>
                  <a:schemeClr val="tx1"/>
                </a:solidFill>
              </a:rPr>
              <a:t>microaerophilic</a:t>
            </a:r>
            <a:r>
              <a:rPr lang="en-US" sz="4200" dirty="0">
                <a:solidFill>
                  <a:schemeClr val="tx1"/>
                </a:solidFill>
              </a:rPr>
              <a:t> atmosphere (10% CO2, 5% O2, and 85% N2) </a:t>
            </a:r>
            <a:r>
              <a:rPr lang="en-US" sz="4200" dirty="0" smtClean="0">
                <a:solidFill>
                  <a:schemeClr val="tx1"/>
                </a:solidFill>
              </a:rPr>
              <a:t>and humidity &gt; </a:t>
            </a:r>
            <a:r>
              <a:rPr lang="en-US" sz="4200" dirty="0">
                <a:solidFill>
                  <a:schemeClr val="tx1"/>
                </a:solidFill>
              </a:rPr>
              <a:t>95%. </a:t>
            </a:r>
            <a:r>
              <a:rPr lang="en-US" sz="4200" dirty="0" smtClean="0">
                <a:solidFill>
                  <a:schemeClr val="tx1"/>
                </a:solidFill>
              </a:rPr>
              <a:t> For 2-10 days.</a:t>
            </a:r>
          </a:p>
          <a:p>
            <a:pPr marL="457200" indent="-457200">
              <a:lnSpc>
                <a:spcPct val="110000"/>
              </a:lnSpc>
              <a:buClr>
                <a:srgbClr val="0070C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4200" dirty="0" smtClean="0">
                <a:solidFill>
                  <a:srgbClr val="920092"/>
                </a:solidFill>
              </a:rPr>
              <a:t>Identification:                                                                     </a:t>
            </a:r>
            <a:r>
              <a:rPr lang="en-US" sz="4200" dirty="0" smtClean="0">
                <a:solidFill>
                  <a:schemeClr val="tx1"/>
                </a:solidFill>
              </a:rPr>
              <a:t>Colony morphology: small, </a:t>
            </a:r>
            <a:r>
              <a:rPr lang="en-US" sz="4200" dirty="0">
                <a:solidFill>
                  <a:schemeClr val="tx1"/>
                </a:solidFill>
              </a:rPr>
              <a:t>round, translucent, non-hemolytic </a:t>
            </a:r>
            <a:r>
              <a:rPr lang="en-US" sz="4200" dirty="0" smtClean="0">
                <a:solidFill>
                  <a:schemeClr val="tx1"/>
                </a:solidFill>
              </a:rPr>
              <a:t>colonies.                                                            All </a:t>
            </a:r>
            <a:r>
              <a:rPr lang="en-US" sz="4200" dirty="0">
                <a:solidFill>
                  <a:schemeClr val="tx1"/>
                </a:solidFill>
              </a:rPr>
              <a:t>Helicobacter pylori species </a:t>
            </a:r>
            <a:r>
              <a:rPr lang="en-US" sz="4200" dirty="0" smtClean="0">
                <a:solidFill>
                  <a:schemeClr val="tx1"/>
                </a:solidFill>
              </a:rPr>
              <a:t>are positive for </a:t>
            </a:r>
            <a:r>
              <a:rPr lang="en-US" sz="4200" dirty="0">
                <a:solidFill>
                  <a:schemeClr val="tx1"/>
                </a:solidFill>
              </a:rPr>
              <a:t>oxidase, catalase and  urease (++++) reactions. sensitive to cephalothin and resistant to nalidixic </a:t>
            </a:r>
            <a:r>
              <a:rPr lang="en-US" sz="4200" dirty="0" smtClean="0">
                <a:solidFill>
                  <a:schemeClr val="tx1"/>
                </a:solidFill>
              </a:rPr>
              <a:t>acid</a:t>
            </a:r>
            <a:endParaRPr lang="en-US" sz="4200" dirty="0">
              <a:solidFill>
                <a:schemeClr val="tx1"/>
              </a:solidFill>
            </a:endParaRPr>
          </a:p>
          <a:p>
            <a:pPr marL="457200" indent="-457200">
              <a:lnSpc>
                <a:spcPct val="110000"/>
              </a:lnSpc>
              <a:buClr>
                <a:srgbClr val="0070C0"/>
              </a:buClr>
              <a:buSzPct val="120000"/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33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1"/>
            <a:ext cx="8686800" cy="457199"/>
          </a:xfrm>
          <a:noFill/>
        </p:spPr>
        <p:txBody>
          <a:bodyPr>
            <a:noAutofit/>
          </a:bodyPr>
          <a:lstStyle/>
          <a:p>
            <a:pPr algn="l"/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685800"/>
            <a:ext cx="8686800" cy="5943600"/>
          </a:xfrm>
          <a:noFill/>
        </p:spPr>
        <p:txBody>
          <a:bodyPr>
            <a:normAutofit/>
          </a:bodyPr>
          <a:lstStyle/>
          <a:p>
            <a:pPr algn="l"/>
            <a:endParaRPr lang="en-US" sz="3200" dirty="0" smtClean="0">
              <a:solidFill>
                <a:schemeClr val="tx1"/>
              </a:solidFill>
            </a:endParaRPr>
          </a:p>
        </p:txBody>
      </p:sp>
      <p:pic>
        <p:nvPicPr>
          <p:cNvPr id="2050" name="Picture 2" descr="C:\Users\nmansour\Desktop\uree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3733800"/>
            <a:ext cx="3505200" cy="31031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nmansour\Desktop\CatalaseResult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38600"/>
            <a:ext cx="4876800" cy="25513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nmansour\Desktop\oxidase te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228600"/>
            <a:ext cx="35052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752975" cy="3505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58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457200"/>
            <a:ext cx="8610600" cy="59436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457200" indent="-457200">
              <a:lnSpc>
                <a:spcPct val="11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8238BA"/>
                </a:solidFill>
              </a:rPr>
              <a:t>Treatment: </a:t>
            </a:r>
            <a:endParaRPr lang="en-US" sz="3200" dirty="0">
              <a:solidFill>
                <a:srgbClr val="8238BA"/>
              </a:solidFill>
            </a:endParaRPr>
          </a:p>
          <a:p>
            <a:pPr algn="l">
              <a:lnSpc>
                <a:spcPct val="110000"/>
              </a:lnSpc>
            </a:pPr>
            <a:r>
              <a:rPr lang="en-US" sz="3200" dirty="0" smtClean="0">
                <a:solidFill>
                  <a:schemeClr val="tx1"/>
                </a:solidFill>
              </a:rPr>
              <a:t>Triple eradication therapy: proton pump inhibitor (PPI) + clarithromycin + amoxicillin or metronidazole. For 10-14 days.</a:t>
            </a:r>
          </a:p>
          <a:p>
            <a:pPr>
              <a:lnSpc>
                <a:spcPct val="110000"/>
              </a:lnSpc>
            </a:pPr>
            <a:r>
              <a:rPr lang="en-US" sz="3200" dirty="0" smtClean="0">
                <a:solidFill>
                  <a:schemeClr val="tx1"/>
                </a:solidFill>
              </a:rPr>
              <a:t>- If antibiotic resistance → quadruple therapy: PPI + </a:t>
            </a:r>
            <a:r>
              <a:rPr lang="en-US" sz="3200" dirty="0" err="1" smtClean="0">
                <a:solidFill>
                  <a:schemeClr val="tx1"/>
                </a:solidFill>
              </a:rPr>
              <a:t>Bismus</a:t>
            </a:r>
            <a:r>
              <a:rPr lang="en-US" sz="3200" dirty="0" smtClean="0">
                <a:solidFill>
                  <a:schemeClr val="tx1"/>
                </a:solidFill>
              </a:rPr>
              <a:t> + metronidazole + </a:t>
            </a:r>
            <a:r>
              <a:rPr lang="en-US" sz="3200" dirty="0" err="1" smtClean="0">
                <a:solidFill>
                  <a:schemeClr val="tx1"/>
                </a:solidFill>
              </a:rPr>
              <a:t>tetracyclin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>
              <a:lnSpc>
                <a:spcPct val="110000"/>
              </a:lnSpc>
              <a:buClr>
                <a:srgbClr val="0070C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920092"/>
                </a:solidFill>
              </a:rPr>
              <a:t>Prevention: </a:t>
            </a:r>
            <a:r>
              <a:rPr lang="en-US" sz="3200" dirty="0" smtClean="0">
                <a:solidFill>
                  <a:schemeClr val="tx1"/>
                </a:solidFill>
              </a:rPr>
              <a:t>no vaccine is available yet.</a:t>
            </a:r>
          </a:p>
        </p:txBody>
      </p:sp>
    </p:spTree>
    <p:extLst>
      <p:ext uri="{BB962C8B-B14F-4D97-AF65-F5344CB8AC3E}">
        <p14:creationId xmlns:p14="http://schemas.microsoft.com/office/powerpoint/2010/main" val="372033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304800"/>
            <a:ext cx="8305800" cy="6324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27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457200"/>
            <a:ext cx="8610600" cy="5943600"/>
          </a:xfrm>
          <a:noFill/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Clr>
                <a:srgbClr val="0070C0"/>
              </a:buClr>
            </a:pPr>
            <a:r>
              <a:rPr lang="en-US" sz="3200" b="1" dirty="0" smtClean="0">
                <a:solidFill>
                  <a:srgbClr val="8238BA"/>
                </a:solidFill>
              </a:rPr>
              <a:t>References:</a:t>
            </a:r>
          </a:p>
          <a:p>
            <a:pPr marL="457200" indent="-457200">
              <a:lnSpc>
                <a:spcPct val="11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Schaechter’s Mechanism of Microbial Diseases. 5</a:t>
            </a:r>
            <a:r>
              <a:rPr lang="en-US" sz="3200" baseline="30000" dirty="0" smtClean="0">
                <a:solidFill>
                  <a:schemeClr val="tx1"/>
                </a:solidFill>
              </a:rPr>
              <a:t>th</a:t>
            </a:r>
            <a:r>
              <a:rPr lang="en-US" sz="3200" dirty="0" smtClean="0">
                <a:solidFill>
                  <a:schemeClr val="tx1"/>
                </a:solidFill>
              </a:rPr>
              <a:t> edition.</a:t>
            </a:r>
          </a:p>
          <a:p>
            <a:pPr marL="457200" indent="-457200">
              <a:lnSpc>
                <a:spcPct val="11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Manual of Clinical Microbiology. 11</a:t>
            </a:r>
            <a:r>
              <a:rPr lang="en-US" sz="3200" baseline="30000" dirty="0" smtClean="0">
                <a:solidFill>
                  <a:schemeClr val="tx1"/>
                </a:solidFill>
              </a:rPr>
              <a:t>th</a:t>
            </a:r>
            <a:r>
              <a:rPr lang="en-US" sz="3200" dirty="0" smtClean="0">
                <a:solidFill>
                  <a:schemeClr val="tx1"/>
                </a:solidFill>
              </a:rPr>
              <a:t> edition. </a:t>
            </a:r>
          </a:p>
          <a:p>
            <a:pPr marL="457200" indent="-457200">
              <a:lnSpc>
                <a:spcPct val="11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3200" dirty="0" err="1" smtClean="0">
                <a:solidFill>
                  <a:schemeClr val="tx1"/>
                </a:solidFill>
              </a:rPr>
              <a:t>UpToDate</a:t>
            </a:r>
            <a:r>
              <a:rPr lang="en-US" sz="3200" dirty="0" smtClean="0">
                <a:solidFill>
                  <a:schemeClr val="tx1"/>
                </a:solidFill>
              </a:rPr>
              <a:t>. com</a:t>
            </a:r>
            <a:endParaRPr lang="en-US" sz="3200" dirty="0">
              <a:solidFill>
                <a:schemeClr val="tx1"/>
              </a:solidFill>
            </a:endParaRPr>
          </a:p>
          <a:p>
            <a:pPr algn="l">
              <a:lnSpc>
                <a:spcPct val="110000"/>
              </a:lnSpc>
            </a:pPr>
            <a:endParaRPr lang="en-US" sz="3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477000"/>
          </a:xfr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l">
              <a:buClr>
                <a:srgbClr val="C00000"/>
              </a:buClr>
              <a:buSzPct val="138000"/>
            </a:pPr>
            <a:r>
              <a:rPr lang="en-US" sz="3200" b="1" u="sng" dirty="0" smtClean="0">
                <a:solidFill>
                  <a:srgbClr val="C00000"/>
                </a:solidFill>
              </a:rPr>
              <a:t>Microbiology:</a:t>
            </a:r>
          </a:p>
          <a:p>
            <a:pPr marL="457200" indent="-457200">
              <a:buClr>
                <a:srgbClr val="C00000"/>
              </a:buClr>
              <a:buSzPct val="138000"/>
              <a:buFont typeface="Wingdings" panose="05000000000000000000" pitchFamily="2" charset="2"/>
              <a:buChar char="§"/>
            </a:pPr>
            <a:r>
              <a:rPr lang="en-US" sz="3100" i="1" dirty="0" smtClean="0">
                <a:solidFill>
                  <a:schemeClr val="tx1"/>
                </a:solidFill>
              </a:rPr>
              <a:t>H</a:t>
            </a:r>
            <a:r>
              <a:rPr lang="en-US" sz="3100" i="1" dirty="0">
                <a:solidFill>
                  <a:schemeClr val="tx1"/>
                </a:solidFill>
              </a:rPr>
              <a:t>. pylori</a:t>
            </a:r>
            <a:r>
              <a:rPr lang="en-US" sz="3100" dirty="0">
                <a:solidFill>
                  <a:schemeClr val="tx1"/>
                </a:solidFill>
              </a:rPr>
              <a:t> is </a:t>
            </a:r>
            <a:r>
              <a:rPr lang="en-US" sz="3100" dirty="0" smtClean="0">
                <a:solidFill>
                  <a:schemeClr val="tx1"/>
                </a:solidFill>
              </a:rPr>
              <a:t>a </a:t>
            </a:r>
            <a:r>
              <a:rPr lang="en-US" sz="3100" b="1" dirty="0" smtClean="0">
                <a:solidFill>
                  <a:srgbClr val="C00000"/>
                </a:solidFill>
              </a:rPr>
              <a:t>Gram-negative</a:t>
            </a:r>
            <a:r>
              <a:rPr lang="en-US" sz="3100" dirty="0" smtClean="0">
                <a:solidFill>
                  <a:schemeClr val="tx1"/>
                </a:solidFill>
              </a:rPr>
              <a:t>  </a:t>
            </a:r>
            <a:r>
              <a:rPr lang="en-US" sz="3100" dirty="0" smtClean="0">
                <a:solidFill>
                  <a:srgbClr val="C00000"/>
                </a:solidFill>
              </a:rPr>
              <a:t>curved</a:t>
            </a:r>
            <a:r>
              <a:rPr lang="en-US" sz="3100" dirty="0">
                <a:solidFill>
                  <a:schemeClr val="tx1"/>
                </a:solidFill>
              </a:rPr>
              <a:t>, </a:t>
            </a:r>
            <a:r>
              <a:rPr lang="en-US" sz="3100" dirty="0" smtClean="0">
                <a:solidFill>
                  <a:schemeClr val="tx1"/>
                </a:solidFill>
              </a:rPr>
              <a:t>bacilli. </a:t>
            </a:r>
            <a:endParaRPr lang="en-US" sz="3100" dirty="0">
              <a:solidFill>
                <a:schemeClr val="tx1"/>
              </a:solidFill>
            </a:endParaRPr>
          </a:p>
          <a:p>
            <a:pPr marL="457200" indent="-457200" algn="l">
              <a:buClr>
                <a:srgbClr val="C00000"/>
              </a:buClr>
              <a:buSzPct val="138000"/>
              <a:buFont typeface="Wingdings" panose="05000000000000000000" pitchFamily="2" charset="2"/>
              <a:buChar char="§"/>
            </a:pPr>
            <a:r>
              <a:rPr lang="en-US" sz="3100" dirty="0" smtClean="0">
                <a:solidFill>
                  <a:schemeClr val="tx1"/>
                </a:solidFill>
              </a:rPr>
              <a:t>All are </a:t>
            </a:r>
            <a:r>
              <a:rPr lang="en-US" sz="3100" b="1" dirty="0" smtClean="0">
                <a:solidFill>
                  <a:srgbClr val="C00000"/>
                </a:solidFill>
              </a:rPr>
              <a:t>motile</a:t>
            </a:r>
            <a:r>
              <a:rPr lang="en-US" sz="3100" dirty="0" smtClean="0">
                <a:solidFill>
                  <a:schemeClr val="tx1"/>
                </a:solidFill>
              </a:rPr>
              <a:t>, non-spore formers, and most strains have a </a:t>
            </a:r>
            <a:r>
              <a:rPr lang="en-US" sz="3100" b="1" dirty="0" smtClean="0">
                <a:solidFill>
                  <a:srgbClr val="C00000"/>
                </a:solidFill>
              </a:rPr>
              <a:t>glycocalyx</a:t>
            </a:r>
            <a:r>
              <a:rPr lang="en-US" sz="3100" dirty="0" smtClean="0">
                <a:solidFill>
                  <a:schemeClr val="tx1"/>
                </a:solidFill>
              </a:rPr>
              <a:t>. </a:t>
            </a:r>
          </a:p>
          <a:p>
            <a:pPr marL="457200" indent="-457200" algn="l">
              <a:buClr>
                <a:srgbClr val="C00000"/>
              </a:buClr>
              <a:buSzPct val="138000"/>
              <a:buFont typeface="Wingdings" panose="05000000000000000000" pitchFamily="2" charset="2"/>
              <a:buChar char="§"/>
            </a:pPr>
            <a:r>
              <a:rPr lang="en-US" sz="3100" dirty="0" smtClean="0">
                <a:solidFill>
                  <a:schemeClr val="tx1"/>
                </a:solidFill>
              </a:rPr>
              <a:t>Microaerophilic, grow on campy media or Skirrow’s media</a:t>
            </a:r>
          </a:p>
          <a:p>
            <a:pPr marL="457200" indent="-457200" algn="l">
              <a:buClr>
                <a:srgbClr val="C00000"/>
              </a:buClr>
              <a:buSzPct val="138000"/>
              <a:buFont typeface="Wingdings" panose="05000000000000000000" pitchFamily="2" charset="2"/>
              <a:buChar char="§"/>
            </a:pPr>
            <a:r>
              <a:rPr lang="en-US" sz="3100" dirty="0" smtClean="0">
                <a:solidFill>
                  <a:schemeClr val="tx1"/>
                </a:solidFill>
              </a:rPr>
              <a:t>Oxidase &amp; catalase &amp; urease positive</a:t>
            </a:r>
          </a:p>
          <a:p>
            <a:pPr marL="457200" indent="-457200" algn="l">
              <a:buClr>
                <a:srgbClr val="C00000"/>
              </a:buClr>
              <a:buSzPct val="138000"/>
              <a:buFont typeface="Wingdings" panose="05000000000000000000" pitchFamily="2" charset="2"/>
              <a:buChar char="§"/>
            </a:pPr>
            <a:endParaRPr lang="en-US" sz="3100" dirty="0" smtClean="0">
              <a:solidFill>
                <a:schemeClr val="tx1"/>
              </a:solidFill>
            </a:endParaRPr>
          </a:p>
          <a:p>
            <a:pPr algn="l"/>
            <a:endParaRPr lang="en-US" sz="3100" dirty="0" smtClean="0">
              <a:solidFill>
                <a:schemeClr val="tx1"/>
              </a:solidFill>
            </a:endParaRPr>
          </a:p>
          <a:p>
            <a:pPr algn="l"/>
            <a:endParaRPr lang="en-US" sz="3100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9524"/>
            <a:ext cx="4572000" cy="228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4" t="5999" r="6413" b="6001"/>
          <a:stretch/>
        </p:blipFill>
        <p:spPr bwMode="auto">
          <a:xfrm>
            <a:off x="4572000" y="4469524"/>
            <a:ext cx="4460366" cy="2293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64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1"/>
            <a:ext cx="8839200" cy="457199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Pathogenesis and clinical picture: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685800"/>
            <a:ext cx="8839200" cy="6019800"/>
          </a:xfr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C00000"/>
                </a:solidFill>
              </a:rPr>
              <a:t>Transmission :</a:t>
            </a:r>
          </a:p>
          <a:p>
            <a:pPr marL="342900" indent="-342900" algn="l">
              <a:buClr>
                <a:srgbClr val="0070C0"/>
              </a:buClr>
              <a:buSzPct val="114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Person to person: </a:t>
            </a:r>
            <a:r>
              <a:rPr lang="en-US" sz="3200" dirty="0" smtClean="0">
                <a:solidFill>
                  <a:schemeClr val="tx1"/>
                </a:solidFill>
              </a:rPr>
              <a:t>oral-oral or fecal-oral.</a:t>
            </a:r>
          </a:p>
          <a:p>
            <a:pPr marL="342900" indent="-342900" algn="l">
              <a:buClr>
                <a:srgbClr val="0070C0"/>
              </a:buClr>
              <a:buSzPct val="114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Waterborne: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inadequate sanitation, and poor hygiene. </a:t>
            </a:r>
          </a:p>
          <a:p>
            <a:pPr marL="342900" indent="-342900" algn="l">
              <a:buClr>
                <a:srgbClr val="0070C0"/>
              </a:buClr>
              <a:buSzPct val="114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Iatrogenic transmission: </a:t>
            </a:r>
            <a:r>
              <a:rPr lang="en-US" sz="3200" dirty="0" smtClean="0">
                <a:solidFill>
                  <a:schemeClr val="tx1"/>
                </a:solidFill>
              </a:rPr>
              <a:t>mediated by contaminated endoscopy.</a:t>
            </a:r>
          </a:p>
        </p:txBody>
      </p:sp>
    </p:spTree>
    <p:extLst>
      <p:ext uri="{BB962C8B-B14F-4D97-AF65-F5344CB8AC3E}">
        <p14:creationId xmlns:p14="http://schemas.microsoft.com/office/powerpoint/2010/main" val="16567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763000" cy="6477000"/>
          </a:xfrm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</a:rPr>
              <a:t>H. pylori </a:t>
            </a:r>
            <a:r>
              <a:rPr lang="en-US" sz="3200" b="1" dirty="0">
                <a:solidFill>
                  <a:srgbClr val="C00000"/>
                </a:solidFill>
              </a:rPr>
              <a:t>virulence </a:t>
            </a:r>
            <a:r>
              <a:rPr lang="en-US" sz="3200" b="1" dirty="0" smtClean="0">
                <a:solidFill>
                  <a:srgbClr val="C00000"/>
                </a:solidFill>
              </a:rPr>
              <a:t>factors and pathogenesis:</a:t>
            </a:r>
          </a:p>
          <a:p>
            <a:r>
              <a:rPr lang="en-US" sz="3200" dirty="0" smtClean="0">
                <a:solidFill>
                  <a:schemeClr val="tx1"/>
                </a:solidFill>
              </a:rPr>
              <a:t>To establish the infection </a:t>
            </a:r>
            <a:r>
              <a:rPr lang="en-US" sz="3200" i="1" dirty="0" smtClean="0">
                <a:solidFill>
                  <a:schemeClr val="tx1"/>
                </a:solidFill>
              </a:rPr>
              <a:t>H. pylori </a:t>
            </a:r>
            <a:r>
              <a:rPr lang="en-US" sz="3200" dirty="0" smtClean="0">
                <a:solidFill>
                  <a:schemeClr val="tx1"/>
                </a:solidFill>
              </a:rPr>
              <a:t>have to :</a:t>
            </a:r>
          </a:p>
          <a:p>
            <a:pPr marL="914400" lvl="1" indent="-457200" algn="l">
              <a:buClr>
                <a:srgbClr val="C00000"/>
              </a:buClr>
              <a:buSzPct val="119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Overcome the high acidity PH ≈1-2.</a:t>
            </a:r>
          </a:p>
          <a:p>
            <a:pPr marL="914400" lvl="1" indent="-457200" algn="l">
              <a:buClr>
                <a:srgbClr val="C00000"/>
              </a:buClr>
              <a:buSzPct val="119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Overcome stomach peristalsis.</a:t>
            </a:r>
          </a:p>
          <a:p>
            <a:pPr marL="914400" lvl="1" indent="-457200" algn="l">
              <a:buClr>
                <a:srgbClr val="C00000"/>
              </a:buClr>
              <a:buSzPct val="119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Overcome inflammatory response.</a:t>
            </a:r>
          </a:p>
          <a:p>
            <a:pPr marL="914400" lvl="1" indent="-457200" algn="l">
              <a:buClr>
                <a:srgbClr val="C00000"/>
              </a:buClr>
              <a:buSzPct val="119000"/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/>
                </a:solidFill>
              </a:rPr>
              <a:t>Damage the gastric epithelia.</a:t>
            </a:r>
          </a:p>
          <a:p>
            <a:pPr>
              <a:buClr>
                <a:srgbClr val="C00000"/>
              </a:buClr>
              <a:buSzPct val="119000"/>
            </a:pPr>
            <a:r>
              <a:rPr lang="en-US" sz="3200" u="sng" dirty="0" smtClean="0">
                <a:solidFill>
                  <a:srgbClr val="920092"/>
                </a:solidFill>
              </a:rPr>
              <a:t>To overcome stomach acidity:</a:t>
            </a:r>
          </a:p>
          <a:p>
            <a:pPr>
              <a:buClr>
                <a:srgbClr val="C00000"/>
              </a:buClr>
              <a:buSzPct val="119000"/>
            </a:pPr>
            <a:r>
              <a:rPr lang="en-US" sz="3200" i="1" dirty="0" smtClean="0">
                <a:solidFill>
                  <a:schemeClr val="tx1"/>
                </a:solidFill>
              </a:rPr>
              <a:t>H. Pylori </a:t>
            </a:r>
            <a:r>
              <a:rPr lang="en-US" sz="3200" dirty="0" smtClean="0">
                <a:solidFill>
                  <a:schemeClr val="tx1"/>
                </a:solidFill>
              </a:rPr>
              <a:t>produces the enzyme </a:t>
            </a:r>
            <a:r>
              <a:rPr lang="en-US" sz="3200" dirty="0" smtClean="0">
                <a:solidFill>
                  <a:srgbClr val="C00000"/>
                </a:solidFill>
              </a:rPr>
              <a:t>urease</a:t>
            </a:r>
            <a:r>
              <a:rPr lang="en-US" sz="3200" dirty="0" smtClean="0">
                <a:solidFill>
                  <a:schemeClr val="tx1"/>
                </a:solidFill>
              </a:rPr>
              <a:t> which hydrolyses the urea into carbon dioxide and ammonia (neutralize the environment). </a:t>
            </a:r>
          </a:p>
          <a:p>
            <a:pPr marL="914400" lvl="1" indent="-457200" algn="l">
              <a:buFontTx/>
              <a:buChar char="-"/>
            </a:pPr>
            <a:endParaRPr lang="en-US" sz="3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28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152400"/>
            <a:ext cx="8991600" cy="6553200"/>
          </a:xfr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l">
              <a:buClr>
                <a:srgbClr val="8238BA"/>
              </a:buClr>
              <a:buSzPct val="114000"/>
            </a:pPr>
            <a:r>
              <a:rPr lang="en-US" sz="3150" u="sng" dirty="0" smtClean="0">
                <a:solidFill>
                  <a:srgbClr val="920092"/>
                </a:solidFill>
              </a:rPr>
              <a:t>To overcome stomach peristalsis:</a:t>
            </a:r>
          </a:p>
          <a:p>
            <a:pPr marL="342900" indent="-342900">
              <a:buClr>
                <a:srgbClr val="C00000"/>
              </a:buClr>
              <a:buSzPct val="114000"/>
              <a:buFont typeface="Courier New" panose="02070309020205020404" pitchFamily="49" charset="0"/>
              <a:buChar char="o"/>
            </a:pPr>
            <a:r>
              <a:rPr lang="en-US" sz="3150" dirty="0" smtClean="0">
                <a:solidFill>
                  <a:srgbClr val="C00000"/>
                </a:solidFill>
              </a:rPr>
              <a:t>Flagella: </a:t>
            </a:r>
            <a:r>
              <a:rPr lang="en-US" sz="3150" dirty="0" smtClean="0">
                <a:solidFill>
                  <a:schemeClr val="tx1"/>
                </a:solidFill>
              </a:rPr>
              <a:t>motility; penetrate to the submucosa.</a:t>
            </a:r>
          </a:p>
          <a:p>
            <a:pPr marL="342900" indent="-342900" algn="l">
              <a:buClr>
                <a:srgbClr val="C00000"/>
              </a:buClr>
              <a:buSzPct val="114000"/>
              <a:buFont typeface="Courier New" panose="02070309020205020404" pitchFamily="49" charset="0"/>
              <a:buChar char="o"/>
            </a:pPr>
            <a:r>
              <a:rPr lang="en-US" sz="3150" dirty="0" smtClean="0">
                <a:solidFill>
                  <a:srgbClr val="C00000"/>
                </a:solidFill>
              </a:rPr>
              <a:t>Outer membrane proteins &amp; </a:t>
            </a:r>
            <a:r>
              <a:rPr lang="en-US" sz="3150" dirty="0" smtClean="0">
                <a:solidFill>
                  <a:schemeClr val="bg2">
                    <a:lumMod val="50000"/>
                  </a:schemeClr>
                </a:solidFill>
              </a:rPr>
              <a:t>Adhesin</a:t>
            </a:r>
            <a:r>
              <a:rPr lang="en-US" sz="3150" dirty="0" smtClean="0">
                <a:solidFill>
                  <a:srgbClr val="FF0000"/>
                </a:solidFill>
              </a:rPr>
              <a:t> </a:t>
            </a:r>
            <a:r>
              <a:rPr lang="en-US" sz="3150" dirty="0" smtClean="0">
                <a:solidFill>
                  <a:schemeClr val="accent5">
                    <a:lumMod val="50000"/>
                  </a:schemeClr>
                </a:solidFill>
              </a:rPr>
              <a:t>protein: </a:t>
            </a:r>
            <a:r>
              <a:rPr lang="en-US" sz="3150" dirty="0" smtClean="0">
                <a:solidFill>
                  <a:schemeClr val="tx1"/>
                </a:solidFill>
              </a:rPr>
              <a:t>adhesion to target host cells.</a:t>
            </a:r>
          </a:p>
          <a:p>
            <a:pPr>
              <a:buClr>
                <a:srgbClr val="C00000"/>
              </a:buClr>
              <a:buSzPct val="125000"/>
            </a:pPr>
            <a:r>
              <a:rPr lang="en-US" sz="3150" u="sng" dirty="0" smtClean="0">
                <a:solidFill>
                  <a:srgbClr val="920092"/>
                </a:solidFill>
              </a:rPr>
              <a:t>To </a:t>
            </a:r>
            <a:r>
              <a:rPr lang="en-US" sz="3150" u="sng" dirty="0">
                <a:solidFill>
                  <a:srgbClr val="920092"/>
                </a:solidFill>
              </a:rPr>
              <a:t>overcome inflammatory </a:t>
            </a:r>
            <a:r>
              <a:rPr lang="en-US" sz="3150" u="sng" dirty="0" smtClean="0">
                <a:solidFill>
                  <a:srgbClr val="920092"/>
                </a:solidFill>
              </a:rPr>
              <a:t>response:                       </a:t>
            </a:r>
            <a:r>
              <a:rPr lang="en-US" sz="3150" dirty="0" smtClean="0">
                <a:solidFill>
                  <a:srgbClr val="C00000"/>
                </a:solidFill>
              </a:rPr>
              <a:t>The lipopolysaccharide (</a:t>
            </a:r>
            <a:r>
              <a:rPr lang="en-US" sz="3150" dirty="0">
                <a:solidFill>
                  <a:srgbClr val="C00000"/>
                </a:solidFill>
              </a:rPr>
              <a:t>LPS)-O antigen: </a:t>
            </a:r>
            <a:r>
              <a:rPr lang="en-US" sz="3150" dirty="0" smtClean="0">
                <a:solidFill>
                  <a:srgbClr val="000000"/>
                </a:solidFill>
              </a:rPr>
              <a:t>mimics </a:t>
            </a:r>
            <a:r>
              <a:rPr lang="en-US" sz="3150" dirty="0" smtClean="0">
                <a:solidFill>
                  <a:srgbClr val="F9EBF9">
                    <a:lumMod val="50000"/>
                  </a:srgbClr>
                </a:solidFill>
              </a:rPr>
              <a:t>Lewis </a:t>
            </a:r>
            <a:r>
              <a:rPr lang="en-US" sz="3150" dirty="0">
                <a:solidFill>
                  <a:srgbClr val="F9EBF9">
                    <a:lumMod val="50000"/>
                  </a:srgbClr>
                </a:solidFill>
              </a:rPr>
              <a:t>blood group </a:t>
            </a:r>
            <a:r>
              <a:rPr lang="en-US" sz="3150" dirty="0">
                <a:solidFill>
                  <a:srgbClr val="000000"/>
                </a:solidFill>
              </a:rPr>
              <a:t>antigen on the gastric epithelium (evade immune response; chronic infection).</a:t>
            </a:r>
            <a:endParaRPr lang="en-US" sz="3150" b="1" dirty="0">
              <a:solidFill>
                <a:srgbClr val="920092"/>
              </a:solidFill>
            </a:endParaRPr>
          </a:p>
          <a:p>
            <a:pPr marL="457200" indent="-457200">
              <a:buClr>
                <a:srgbClr val="C00000"/>
              </a:buClr>
              <a:buSzPct val="125000"/>
              <a:buFontTx/>
              <a:buChar char="-"/>
            </a:pPr>
            <a:endParaRPr lang="en-US" sz="315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60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6199" y="152400"/>
            <a:ext cx="8991601" cy="6553200"/>
          </a:xfrm>
          <a:ln>
            <a:solidFill>
              <a:schemeClr val="accent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3000" u="sng" dirty="0" smtClean="0">
                <a:solidFill>
                  <a:srgbClr val="920092"/>
                </a:solidFill>
              </a:rPr>
              <a:t>Virulence factors for gastric epithelia damage:</a:t>
            </a:r>
          </a:p>
          <a:p>
            <a:pPr marL="457200" indent="-457200">
              <a:buClr>
                <a:srgbClr val="920092"/>
              </a:buClr>
              <a:buSzPct val="125000"/>
              <a:buFont typeface="Courier New" panose="02070309020205020404" pitchFamily="49" charset="0"/>
              <a:buChar char="o"/>
            </a:pPr>
            <a:r>
              <a:rPr lang="en-US" sz="3000" dirty="0" smtClean="0">
                <a:solidFill>
                  <a:srgbClr val="C00000"/>
                </a:solidFill>
              </a:rPr>
              <a:t>Secretory Enzymes:                                              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</a:rPr>
              <a:t>Urease</a:t>
            </a:r>
            <a:r>
              <a:rPr lang="en-US" sz="3000" dirty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en-US" sz="3000" dirty="0" smtClean="0">
                <a:solidFill>
                  <a:schemeClr val="tx1"/>
                </a:solidFill>
              </a:rPr>
              <a:t>ammonia causes mucosal injury.</a:t>
            </a:r>
            <a:r>
              <a:rPr lang="en-US" sz="3000" dirty="0">
                <a:solidFill>
                  <a:schemeClr val="tx1"/>
                </a:solidFill>
              </a:rPr>
              <a:t> </a:t>
            </a:r>
            <a:r>
              <a:rPr lang="en-US" sz="3000" dirty="0" smtClean="0">
                <a:solidFill>
                  <a:schemeClr val="tx1"/>
                </a:solidFill>
              </a:rPr>
              <a:t>     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</a:rPr>
              <a:t>Mucinase</a:t>
            </a:r>
            <a:r>
              <a:rPr lang="en-US" sz="30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</a:rPr>
              <a:t>protease</a:t>
            </a:r>
            <a:r>
              <a:rPr lang="en-US" sz="3000" dirty="0">
                <a:solidFill>
                  <a:schemeClr val="accent2">
                    <a:lumMod val="50000"/>
                  </a:schemeClr>
                </a:solidFill>
              </a:rPr>
              <a:t>: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000" dirty="0">
                <a:solidFill>
                  <a:schemeClr val="tx1"/>
                </a:solidFill>
              </a:rPr>
              <a:t>mucosal  injury. </a:t>
            </a:r>
          </a:p>
          <a:p>
            <a:pPr marL="457200" indent="-457200">
              <a:buClr>
                <a:srgbClr val="920092"/>
              </a:buClr>
              <a:buSzPct val="125000"/>
              <a:buFont typeface="Courier New" panose="02070309020205020404" pitchFamily="49" charset="0"/>
              <a:buChar char="o"/>
            </a:pPr>
            <a:r>
              <a:rPr lang="en-US" sz="3000" dirty="0">
                <a:solidFill>
                  <a:srgbClr val="C00000"/>
                </a:solidFill>
              </a:rPr>
              <a:t>Exotoxins:</a:t>
            </a:r>
            <a:r>
              <a:rPr lang="en-US" sz="3000" dirty="0">
                <a:solidFill>
                  <a:schemeClr val="tx1"/>
                </a:solidFill>
              </a:rPr>
              <a:t>  </a:t>
            </a:r>
            <a:r>
              <a:rPr lang="en-US" sz="3000" dirty="0" smtClean="0">
                <a:solidFill>
                  <a:schemeClr val="tx1"/>
                </a:solidFill>
              </a:rPr>
              <a:t>                                                        </a:t>
            </a:r>
            <a:r>
              <a:rPr lang="en-US" sz="3000" dirty="0" smtClean="0">
                <a:solidFill>
                  <a:schemeClr val="accent5">
                    <a:lumMod val="50000"/>
                  </a:schemeClr>
                </a:solidFill>
              </a:rPr>
              <a:t>Vacuolating</a:t>
            </a:r>
            <a:r>
              <a:rPr lang="en-US" sz="3000" dirty="0" smtClean="0">
                <a:solidFill>
                  <a:schemeClr val="bg2">
                    <a:lumMod val="50000"/>
                  </a:schemeClr>
                </a:solidFill>
              </a:rPr>
              <a:t> (</a:t>
            </a:r>
            <a:r>
              <a:rPr lang="en-US" sz="3000" dirty="0" err="1" smtClean="0">
                <a:solidFill>
                  <a:schemeClr val="bg2">
                    <a:lumMod val="50000"/>
                  </a:schemeClr>
                </a:solidFill>
              </a:rPr>
              <a:t>vac</a:t>
            </a:r>
            <a:r>
              <a:rPr lang="en-US" sz="3000" dirty="0" smtClean="0">
                <a:solidFill>
                  <a:schemeClr val="bg2">
                    <a:lumMod val="50000"/>
                  </a:schemeClr>
                </a:solidFill>
              </a:rPr>
              <a:t> A) toxins</a:t>
            </a:r>
            <a:r>
              <a:rPr lang="en-US" sz="3000" dirty="0" smtClean="0">
                <a:solidFill>
                  <a:schemeClr val="tx1"/>
                </a:solidFill>
              </a:rPr>
              <a:t>: gastric mucosal injury.    </a:t>
            </a:r>
            <a:r>
              <a:rPr lang="en-US" sz="3000" dirty="0" smtClean="0">
                <a:solidFill>
                  <a:schemeClr val="bg1">
                    <a:lumMod val="50000"/>
                  </a:schemeClr>
                </a:solidFill>
              </a:rPr>
              <a:t>Cag A </a:t>
            </a:r>
            <a:r>
              <a:rPr lang="en-US" sz="3000" dirty="0" smtClean="0">
                <a:solidFill>
                  <a:schemeClr val="accent2">
                    <a:lumMod val="50000"/>
                  </a:schemeClr>
                </a:solidFill>
              </a:rPr>
              <a:t>cytotoxin: </a:t>
            </a:r>
            <a:r>
              <a:rPr lang="en-US" sz="3000" dirty="0" smtClean="0">
                <a:solidFill>
                  <a:schemeClr val="tx1"/>
                </a:solidFill>
              </a:rPr>
              <a:t>cytotoxin </a:t>
            </a:r>
            <a:r>
              <a:rPr lang="en-US" sz="3000" dirty="0">
                <a:solidFill>
                  <a:schemeClr val="tx1"/>
                </a:solidFill>
              </a:rPr>
              <a:t>associated </a:t>
            </a:r>
            <a:r>
              <a:rPr lang="en-US" sz="3000" dirty="0" smtClean="0">
                <a:solidFill>
                  <a:schemeClr val="tx1"/>
                </a:solidFill>
              </a:rPr>
              <a:t>with gene A: cause </a:t>
            </a:r>
            <a:r>
              <a:rPr lang="en-US" sz="3000" dirty="0">
                <a:solidFill>
                  <a:schemeClr val="tx1"/>
                </a:solidFill>
              </a:rPr>
              <a:t>uncontrolled host cell growth and apoptosis </a:t>
            </a:r>
            <a:r>
              <a:rPr lang="en-US" sz="3000" dirty="0" smtClean="0">
                <a:solidFill>
                  <a:schemeClr val="tx1"/>
                </a:solidFill>
              </a:rPr>
              <a:t>inhibition (carcinoma).</a:t>
            </a:r>
          </a:p>
          <a:p>
            <a:pPr>
              <a:buClr>
                <a:srgbClr val="920092"/>
              </a:buClr>
              <a:buSzPct val="125000"/>
            </a:pP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9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67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685800"/>
            <a:ext cx="8839200" cy="6019800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800" dirty="0"/>
              <a:t>N</a:t>
            </a:r>
          </a:p>
        </p:txBody>
      </p:sp>
      <p:pic>
        <p:nvPicPr>
          <p:cNvPr id="1026" name="Picture 2" descr="C:\Users\nmansour\Desktop\H_pylori_virulence_factors_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08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Custom 7">
      <a:dk1>
        <a:srgbClr val="F9EBF9"/>
      </a:dk1>
      <a:lt1>
        <a:srgbClr val="000000"/>
      </a:lt1>
      <a:dk2>
        <a:srgbClr val="F9EBF9"/>
      </a:dk2>
      <a:lt2>
        <a:srgbClr val="F9EBF9"/>
      </a:lt2>
      <a:accent1>
        <a:srgbClr val="F9EBF9"/>
      </a:accent1>
      <a:accent2>
        <a:srgbClr val="F9EBF9"/>
      </a:accent2>
      <a:accent3>
        <a:srgbClr val="F9EBF9"/>
      </a:accent3>
      <a:accent4>
        <a:srgbClr val="F9EBF9"/>
      </a:accent4>
      <a:accent5>
        <a:srgbClr val="F9EBF9"/>
      </a:accent5>
      <a:accent6>
        <a:srgbClr val="F9EBF9"/>
      </a:accent6>
      <a:hlink>
        <a:srgbClr val="F9EBF9"/>
      </a:hlink>
      <a:folHlink>
        <a:srgbClr val="F9EBF9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ummer">
  <a:themeElements>
    <a:clrScheme name="Custom 7">
      <a:dk1>
        <a:srgbClr val="F9EBF9"/>
      </a:dk1>
      <a:lt1>
        <a:srgbClr val="000000"/>
      </a:lt1>
      <a:dk2>
        <a:srgbClr val="F9EBF9"/>
      </a:dk2>
      <a:lt2>
        <a:srgbClr val="F9EBF9"/>
      </a:lt2>
      <a:accent1>
        <a:srgbClr val="F9EBF9"/>
      </a:accent1>
      <a:accent2>
        <a:srgbClr val="F9EBF9"/>
      </a:accent2>
      <a:accent3>
        <a:srgbClr val="F9EBF9"/>
      </a:accent3>
      <a:accent4>
        <a:srgbClr val="F9EBF9"/>
      </a:accent4>
      <a:accent5>
        <a:srgbClr val="F9EBF9"/>
      </a:accent5>
      <a:accent6>
        <a:srgbClr val="F9EBF9"/>
      </a:accent6>
      <a:hlink>
        <a:srgbClr val="F9EBF9"/>
      </a:hlink>
      <a:folHlink>
        <a:srgbClr val="F9EBF9"/>
      </a:folHlink>
    </a:clrScheme>
    <a:fontScheme name="Custom 2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 Bone and Joint Infections</Template>
  <TotalTime>10434</TotalTime>
  <Words>1008</Words>
  <Application>Microsoft Office PowerPoint</Application>
  <PresentationFormat>On-screen Show (4:3)</PresentationFormat>
  <Paragraphs>129</Paragraphs>
  <Slides>27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Summer</vt:lpstr>
      <vt:lpstr>1_Summer</vt:lpstr>
      <vt:lpstr>Peptic Ulcer and Helicobacter pylori Infection</vt:lpstr>
      <vt:lpstr>PowerPoint Presentation</vt:lpstr>
      <vt:lpstr>PowerPoint Presentation</vt:lpstr>
      <vt:lpstr>Pathogenesis and clinical picture: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</vt:lpstr>
      <vt:lpstr>N</vt:lpstr>
      <vt:lpstr>PowerPoint Presentation</vt:lpstr>
      <vt:lpstr>N</vt:lpstr>
      <vt:lpstr>PowerPoint Presentation</vt:lpstr>
      <vt:lpstr>Clinical Presentations of H. pylori Infection</vt:lpstr>
      <vt:lpstr>PowerPoint Presentation</vt:lpstr>
      <vt:lpstr>PowerPoint Presentation</vt:lpstr>
      <vt:lpstr>n</vt:lpstr>
      <vt:lpstr>Diagnosis </vt:lpstr>
      <vt:lpstr> </vt:lpstr>
      <vt:lpstr>Biopsy urease test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Digestive system infection:</dc:title>
  <dc:creator>Dr.Nemr Mansour</dc:creator>
  <cp:lastModifiedBy>Sozan Fadl</cp:lastModifiedBy>
  <cp:revision>213</cp:revision>
  <dcterms:created xsi:type="dcterms:W3CDTF">2011-12-24T08:28:13Z</dcterms:created>
  <dcterms:modified xsi:type="dcterms:W3CDTF">2016-10-04T11:20:45Z</dcterms:modified>
</cp:coreProperties>
</file>